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 id="2147483667" r:id="rId5"/>
    <p:sldMasterId id="2147483692" r:id="rId6"/>
    <p:sldMasterId id="2147483697" r:id="rId7"/>
  </p:sldMasterIdLst>
  <p:notesMasterIdLst>
    <p:notesMasterId r:id="rId52"/>
  </p:notesMasterIdLst>
  <p:sldIdLst>
    <p:sldId id="277" r:id="rId8"/>
    <p:sldId id="278" r:id="rId9"/>
    <p:sldId id="298" r:id="rId10"/>
    <p:sldId id="317" r:id="rId11"/>
    <p:sldId id="318" r:id="rId12"/>
    <p:sldId id="319" r:id="rId13"/>
    <p:sldId id="320" r:id="rId14"/>
    <p:sldId id="321" r:id="rId15"/>
    <p:sldId id="315" r:id="rId16"/>
    <p:sldId id="322" r:id="rId17"/>
    <p:sldId id="323" r:id="rId18"/>
    <p:sldId id="30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12" r:id="rId33"/>
    <p:sldId id="337" r:id="rId34"/>
    <p:sldId id="313" r:id="rId35"/>
    <p:sldId id="338" r:id="rId36"/>
    <p:sldId id="299" r:id="rId37"/>
    <p:sldId id="316" r:id="rId38"/>
    <p:sldId id="300" r:id="rId39"/>
    <p:sldId id="339" r:id="rId40"/>
    <p:sldId id="301" r:id="rId41"/>
    <p:sldId id="303" r:id="rId42"/>
    <p:sldId id="304" r:id="rId43"/>
    <p:sldId id="305" r:id="rId44"/>
    <p:sldId id="306" r:id="rId45"/>
    <p:sldId id="307" r:id="rId46"/>
    <p:sldId id="308" r:id="rId47"/>
    <p:sldId id="309" r:id="rId48"/>
    <p:sldId id="310" r:id="rId49"/>
    <p:sldId id="314" r:id="rId50"/>
    <p:sldId id="340"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CC599A-FB57-48EC-B2EC-23CACD8DB5A3}">
          <p14:sldIdLst>
            <p14:sldId id="277"/>
            <p14:sldId id="278"/>
            <p14:sldId id="298"/>
            <p14:sldId id="317"/>
            <p14:sldId id="318"/>
            <p14:sldId id="319"/>
            <p14:sldId id="320"/>
            <p14:sldId id="321"/>
            <p14:sldId id="315"/>
            <p14:sldId id="322"/>
            <p14:sldId id="323"/>
            <p14:sldId id="302"/>
            <p14:sldId id="324"/>
            <p14:sldId id="325"/>
            <p14:sldId id="326"/>
            <p14:sldId id="327"/>
            <p14:sldId id="328"/>
            <p14:sldId id="329"/>
            <p14:sldId id="330"/>
            <p14:sldId id="331"/>
            <p14:sldId id="332"/>
            <p14:sldId id="333"/>
            <p14:sldId id="334"/>
            <p14:sldId id="335"/>
            <p14:sldId id="336"/>
            <p14:sldId id="312"/>
            <p14:sldId id="337"/>
            <p14:sldId id="313"/>
            <p14:sldId id="338"/>
            <p14:sldId id="299"/>
            <p14:sldId id="316"/>
            <p14:sldId id="300"/>
            <p14:sldId id="339"/>
            <p14:sldId id="301"/>
            <p14:sldId id="303"/>
            <p14:sldId id="304"/>
            <p14:sldId id="305"/>
            <p14:sldId id="306"/>
            <p14:sldId id="307"/>
            <p14:sldId id="308"/>
            <p14:sldId id="309"/>
            <p14:sldId id="310"/>
            <p14:sldId id="314"/>
            <p14:sldId id="34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Price" initials="JP" lastIdx="4" clrIdx="0">
    <p:extLst>
      <p:ext uri="{19B8F6BF-5375-455C-9EA6-DF929625EA0E}">
        <p15:presenceInfo xmlns:p15="http://schemas.microsoft.com/office/powerpoint/2012/main" userId="757d30a957c97d2f" providerId="Windows Live"/>
      </p:ext>
    </p:extLst>
  </p:cmAuthor>
  <p:cmAuthor id="2" name="Price, Josh" initials="PJ" lastIdx="3" clrIdx="1">
    <p:extLst>
      <p:ext uri="{19B8F6BF-5375-455C-9EA6-DF929625EA0E}">
        <p15:presenceInfo xmlns:p15="http://schemas.microsoft.com/office/powerpoint/2012/main" userId="Price, Jo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0247" autoAdjust="0"/>
  </p:normalViewPr>
  <p:slideViewPr>
    <p:cSldViewPr snapToGrid="0" snapToObjects="1">
      <p:cViewPr varScale="1">
        <p:scale>
          <a:sx n="86" d="100"/>
          <a:sy n="86" d="100"/>
        </p:scale>
        <p:origin x="135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66B4A-EAF0-4F55-905C-CE8478E58644}" type="datetimeFigureOut">
              <a:rPr lang="en-US" smtClean="0"/>
              <a:t>11/13/2024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73AD0-FEC2-4B29-8E95-0E4F2AD70204}" type="slidenum">
              <a:rPr lang="en-US" smtClean="0"/>
              <a:t>‹#›</a:t>
            </a:fld>
            <a:endParaRPr lang="en-US"/>
          </a:p>
        </p:txBody>
      </p:sp>
    </p:spTree>
    <p:extLst>
      <p:ext uri="{BB962C8B-B14F-4D97-AF65-F5344CB8AC3E}">
        <p14:creationId xmlns:p14="http://schemas.microsoft.com/office/powerpoint/2010/main" val="2228960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K-means%2B%2B"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6C642-B390-7747-AA8F-A14122345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BDAF5-C3CE-7488-C491-42671AFC2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F65F9-D761-C2F2-43DF-426A3D3FAEA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BB618C6-6902-D82B-3360-6B47551BC1E6}"/>
              </a:ext>
            </a:extLst>
          </p:cNvPr>
          <p:cNvSpPr>
            <a:spLocks noGrp="1"/>
          </p:cNvSpPr>
          <p:nvPr>
            <p:ph type="sldNum" sz="quarter" idx="10"/>
          </p:nvPr>
        </p:nvSpPr>
        <p:spPr/>
        <p:txBody>
          <a:bodyPr/>
          <a:lstStyle/>
          <a:p>
            <a:fld id="{D9B73AD0-FEC2-4B29-8E95-0E4F2AD70204}" type="slidenum">
              <a:rPr lang="en-US" smtClean="0"/>
              <a:t>1</a:t>
            </a:fld>
            <a:endParaRPr lang="en-US"/>
          </a:p>
        </p:txBody>
      </p:sp>
    </p:spTree>
    <p:extLst>
      <p:ext uri="{BB962C8B-B14F-4D97-AF65-F5344CB8AC3E}">
        <p14:creationId xmlns:p14="http://schemas.microsoft.com/office/powerpoint/2010/main" val="121097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64022-5ADC-62A4-D851-593BD11C7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E5789-5FDB-B3EE-CAC8-589D33A8A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3D7AC-9E25-D58E-130E-EC8F403350D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B4162C-3812-542B-949A-7ED702D06917}"/>
              </a:ext>
            </a:extLst>
          </p:cNvPr>
          <p:cNvSpPr>
            <a:spLocks noGrp="1"/>
          </p:cNvSpPr>
          <p:nvPr>
            <p:ph type="sldNum" sz="quarter" idx="5"/>
          </p:nvPr>
        </p:nvSpPr>
        <p:spPr/>
        <p:txBody>
          <a:bodyPr/>
          <a:lstStyle/>
          <a:p>
            <a:fld id="{D9B73AD0-FEC2-4B29-8E95-0E4F2AD70204}" type="slidenum">
              <a:rPr lang="en-US" smtClean="0"/>
              <a:t>10</a:t>
            </a:fld>
            <a:endParaRPr lang="en-US"/>
          </a:p>
        </p:txBody>
      </p:sp>
    </p:spTree>
    <p:extLst>
      <p:ext uri="{BB962C8B-B14F-4D97-AF65-F5344CB8AC3E}">
        <p14:creationId xmlns:p14="http://schemas.microsoft.com/office/powerpoint/2010/main" val="207906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5B04-1CE3-E8FE-4CF6-FE9E0FBDF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A25C2-54B2-B0A9-7030-C48333695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80B89-F719-DBCF-AF2F-F1689A7774C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9429055-048E-F932-2D10-A52AFE323D2C}"/>
              </a:ext>
            </a:extLst>
          </p:cNvPr>
          <p:cNvSpPr>
            <a:spLocks noGrp="1"/>
          </p:cNvSpPr>
          <p:nvPr>
            <p:ph type="sldNum" sz="quarter" idx="5"/>
          </p:nvPr>
        </p:nvSpPr>
        <p:spPr/>
        <p:txBody>
          <a:bodyPr/>
          <a:lstStyle/>
          <a:p>
            <a:fld id="{D9B73AD0-FEC2-4B29-8E95-0E4F2AD70204}" type="slidenum">
              <a:rPr lang="en-US" smtClean="0"/>
              <a:t>11</a:t>
            </a:fld>
            <a:endParaRPr lang="en-US"/>
          </a:p>
        </p:txBody>
      </p:sp>
    </p:spTree>
    <p:extLst>
      <p:ext uri="{BB962C8B-B14F-4D97-AF65-F5344CB8AC3E}">
        <p14:creationId xmlns:p14="http://schemas.microsoft.com/office/powerpoint/2010/main" val="117539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DB52-82D6-41E5-F5D7-3EA397757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68124-4B2D-DCCA-AF44-55B0996F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48374-489D-28D2-A9F8-AFDA1D5C63C0}"/>
              </a:ext>
            </a:extLst>
          </p:cNvPr>
          <p:cNvSpPr>
            <a:spLocks noGrp="1"/>
          </p:cNvSpPr>
          <p:nvPr>
            <p:ph type="body" idx="1"/>
          </p:nvPr>
        </p:nvSpPr>
        <p:spPr/>
        <p:txBody>
          <a:bodyPr/>
          <a:lstStyle/>
          <a:p>
            <a:r>
              <a:rPr lang="en-US" altLang="zh-CN" sz="1200" dirty="0"/>
              <a:t>It is splits the data into a given number of folds (usually 5 or 10). The algorithm is tested by holding out examples from one fold at a time; the model is induced from other folds and examples from the held out fold are classified. This is repeated for all the folds</a:t>
            </a:r>
            <a:endParaRPr lang="en-US" dirty="0"/>
          </a:p>
        </p:txBody>
      </p:sp>
      <p:sp>
        <p:nvSpPr>
          <p:cNvPr id="4" name="Slide Number Placeholder 3">
            <a:extLst>
              <a:ext uri="{FF2B5EF4-FFF2-40B4-BE49-F238E27FC236}">
                <a16:creationId xmlns:a16="http://schemas.microsoft.com/office/drawing/2014/main" id="{508BD630-1041-A536-81BD-B110BCB3BC36}"/>
              </a:ext>
            </a:extLst>
          </p:cNvPr>
          <p:cNvSpPr>
            <a:spLocks noGrp="1"/>
          </p:cNvSpPr>
          <p:nvPr>
            <p:ph type="sldNum" sz="quarter" idx="5"/>
          </p:nvPr>
        </p:nvSpPr>
        <p:spPr/>
        <p:txBody>
          <a:bodyPr/>
          <a:lstStyle/>
          <a:p>
            <a:fld id="{D9B73AD0-FEC2-4B29-8E95-0E4F2AD70204}" type="slidenum">
              <a:rPr lang="en-US" smtClean="0"/>
              <a:t>12</a:t>
            </a:fld>
            <a:endParaRPr lang="en-US"/>
          </a:p>
        </p:txBody>
      </p:sp>
    </p:spTree>
    <p:extLst>
      <p:ext uri="{BB962C8B-B14F-4D97-AF65-F5344CB8AC3E}">
        <p14:creationId xmlns:p14="http://schemas.microsoft.com/office/powerpoint/2010/main" val="237977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C50A0-504D-2E2E-EAFF-54302C8A7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4CD3B-810F-DF5A-2A3B-A3B52833F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7245B-1CFA-F8F4-8B1C-3203514E90EC}"/>
              </a:ext>
            </a:extLst>
          </p:cNvPr>
          <p:cNvSpPr>
            <a:spLocks noGrp="1"/>
          </p:cNvSpPr>
          <p:nvPr>
            <p:ph type="body" idx="1"/>
          </p:nvPr>
        </p:nvSpPr>
        <p:spPr/>
        <p:txBody>
          <a:bodyPr/>
          <a:lstStyle/>
          <a:p>
            <a:r>
              <a:rPr lang="en-US" altLang="zh-CN" sz="1200" dirty="0"/>
              <a:t>It is splits the data into a given number of folds (usually 5 or 10). The algorithm is tested by holding out examples from one fold at a time; the model is induced from other folds and examples from the held out fold are classified. This is repeated for all the folds</a:t>
            </a:r>
            <a:endParaRPr lang="en-US" dirty="0"/>
          </a:p>
        </p:txBody>
      </p:sp>
      <p:sp>
        <p:nvSpPr>
          <p:cNvPr id="4" name="Slide Number Placeholder 3">
            <a:extLst>
              <a:ext uri="{FF2B5EF4-FFF2-40B4-BE49-F238E27FC236}">
                <a16:creationId xmlns:a16="http://schemas.microsoft.com/office/drawing/2014/main" id="{D22237A3-57E1-49E6-D52A-7253AB428A00}"/>
              </a:ext>
            </a:extLst>
          </p:cNvPr>
          <p:cNvSpPr>
            <a:spLocks noGrp="1"/>
          </p:cNvSpPr>
          <p:nvPr>
            <p:ph type="sldNum" sz="quarter" idx="5"/>
          </p:nvPr>
        </p:nvSpPr>
        <p:spPr/>
        <p:txBody>
          <a:bodyPr/>
          <a:lstStyle/>
          <a:p>
            <a:fld id="{D9B73AD0-FEC2-4B29-8E95-0E4F2AD70204}" type="slidenum">
              <a:rPr lang="en-US" smtClean="0"/>
              <a:t>13</a:t>
            </a:fld>
            <a:endParaRPr lang="en-US"/>
          </a:p>
        </p:txBody>
      </p:sp>
    </p:spTree>
    <p:extLst>
      <p:ext uri="{BB962C8B-B14F-4D97-AF65-F5344CB8AC3E}">
        <p14:creationId xmlns:p14="http://schemas.microsoft.com/office/powerpoint/2010/main" val="3919571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D5313-09D1-0940-C89C-6E13E8FAD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C66F1-0682-FAE1-D582-F567DCE3F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E5D81-1D54-DB4A-3C78-5AAC8371516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7AA92A7-7376-9CFE-6113-5AB1A18B4CE4}"/>
              </a:ext>
            </a:extLst>
          </p:cNvPr>
          <p:cNvSpPr>
            <a:spLocks noGrp="1"/>
          </p:cNvSpPr>
          <p:nvPr>
            <p:ph type="sldNum" sz="quarter" idx="5"/>
          </p:nvPr>
        </p:nvSpPr>
        <p:spPr/>
        <p:txBody>
          <a:bodyPr/>
          <a:lstStyle/>
          <a:p>
            <a:fld id="{D9B73AD0-FEC2-4B29-8E95-0E4F2AD70204}" type="slidenum">
              <a:rPr lang="en-US" smtClean="0"/>
              <a:t>14</a:t>
            </a:fld>
            <a:endParaRPr lang="en-US"/>
          </a:p>
        </p:txBody>
      </p:sp>
    </p:spTree>
    <p:extLst>
      <p:ext uri="{BB962C8B-B14F-4D97-AF65-F5344CB8AC3E}">
        <p14:creationId xmlns:p14="http://schemas.microsoft.com/office/powerpoint/2010/main" val="41857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9B73AD0-FEC2-4B29-8E95-0E4F2AD70204}" type="slidenum">
              <a:rPr lang="en-US" smtClean="0"/>
              <a:t>15</a:t>
            </a:fld>
            <a:endParaRPr lang="en-US"/>
          </a:p>
        </p:txBody>
      </p:sp>
    </p:spTree>
    <p:extLst>
      <p:ext uri="{BB962C8B-B14F-4D97-AF65-F5344CB8AC3E}">
        <p14:creationId xmlns:p14="http://schemas.microsoft.com/office/powerpoint/2010/main" val="405026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3BC1-CF2E-3280-C120-A8D30C166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8C0DF-5AD7-4225-6CBF-A4E4E2258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78D18-1DCC-2DB0-1173-7ACC29F1E35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322FBBE-B693-3DED-7D15-17B0E3F9D3C3}"/>
              </a:ext>
            </a:extLst>
          </p:cNvPr>
          <p:cNvSpPr>
            <a:spLocks noGrp="1"/>
          </p:cNvSpPr>
          <p:nvPr>
            <p:ph type="sldNum" sz="quarter" idx="5"/>
          </p:nvPr>
        </p:nvSpPr>
        <p:spPr/>
        <p:txBody>
          <a:bodyPr/>
          <a:lstStyle/>
          <a:p>
            <a:fld id="{D9B73AD0-FEC2-4B29-8E95-0E4F2AD70204}" type="slidenum">
              <a:rPr lang="en-US" smtClean="0"/>
              <a:t>16</a:t>
            </a:fld>
            <a:endParaRPr lang="en-US"/>
          </a:p>
        </p:txBody>
      </p:sp>
    </p:spTree>
    <p:extLst>
      <p:ext uri="{BB962C8B-B14F-4D97-AF65-F5344CB8AC3E}">
        <p14:creationId xmlns:p14="http://schemas.microsoft.com/office/powerpoint/2010/main" val="1622997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33120-5AE2-A342-21A9-38E9DA78A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199B6-9CB4-D682-1167-A45260ECB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F8FD7-88E4-98ED-FAF0-B1356FD4935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DBC0EFDE-DA95-36BD-452B-6EB838183F9F}"/>
              </a:ext>
            </a:extLst>
          </p:cNvPr>
          <p:cNvSpPr>
            <a:spLocks noGrp="1"/>
          </p:cNvSpPr>
          <p:nvPr>
            <p:ph type="sldNum" sz="quarter" idx="5"/>
          </p:nvPr>
        </p:nvSpPr>
        <p:spPr/>
        <p:txBody>
          <a:bodyPr/>
          <a:lstStyle/>
          <a:p>
            <a:fld id="{D9B73AD0-FEC2-4B29-8E95-0E4F2AD70204}" type="slidenum">
              <a:rPr lang="en-US" smtClean="0"/>
              <a:t>17</a:t>
            </a:fld>
            <a:endParaRPr lang="en-US"/>
          </a:p>
        </p:txBody>
      </p:sp>
    </p:spTree>
    <p:extLst>
      <p:ext uri="{BB962C8B-B14F-4D97-AF65-F5344CB8AC3E}">
        <p14:creationId xmlns:p14="http://schemas.microsoft.com/office/powerpoint/2010/main" val="19254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596CE-B15A-9E21-F89C-6F16D166C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AD11-9A02-EA58-6AC2-037B5791A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92A9F-9590-ACB5-398A-6A6F6FE4328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BC9DF3A-2842-2856-4B07-3AEC0D2E3D08}"/>
              </a:ext>
            </a:extLst>
          </p:cNvPr>
          <p:cNvSpPr>
            <a:spLocks noGrp="1"/>
          </p:cNvSpPr>
          <p:nvPr>
            <p:ph type="sldNum" sz="quarter" idx="5"/>
          </p:nvPr>
        </p:nvSpPr>
        <p:spPr/>
        <p:txBody>
          <a:bodyPr/>
          <a:lstStyle/>
          <a:p>
            <a:fld id="{D9B73AD0-FEC2-4B29-8E95-0E4F2AD70204}" type="slidenum">
              <a:rPr lang="en-US" smtClean="0"/>
              <a:t>18</a:t>
            </a:fld>
            <a:endParaRPr lang="en-US"/>
          </a:p>
        </p:txBody>
      </p:sp>
    </p:spTree>
    <p:extLst>
      <p:ext uri="{BB962C8B-B14F-4D97-AF65-F5344CB8AC3E}">
        <p14:creationId xmlns:p14="http://schemas.microsoft.com/office/powerpoint/2010/main" val="214990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7E3F-12D9-C546-4D5F-ED019515A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9A8F4-9D3A-A04F-B667-DD6B4FE3E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8053C-E5D5-DE14-CE82-26FBB29B6D2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98FE784-95BB-D661-7A13-50883B778354}"/>
              </a:ext>
            </a:extLst>
          </p:cNvPr>
          <p:cNvSpPr>
            <a:spLocks noGrp="1"/>
          </p:cNvSpPr>
          <p:nvPr>
            <p:ph type="sldNum" sz="quarter" idx="5"/>
          </p:nvPr>
        </p:nvSpPr>
        <p:spPr/>
        <p:txBody>
          <a:bodyPr/>
          <a:lstStyle/>
          <a:p>
            <a:fld id="{D9B73AD0-FEC2-4B29-8E95-0E4F2AD70204}" type="slidenum">
              <a:rPr lang="en-US" smtClean="0"/>
              <a:t>19</a:t>
            </a:fld>
            <a:endParaRPr lang="en-US"/>
          </a:p>
        </p:txBody>
      </p:sp>
    </p:spTree>
    <p:extLst>
      <p:ext uri="{BB962C8B-B14F-4D97-AF65-F5344CB8AC3E}">
        <p14:creationId xmlns:p14="http://schemas.microsoft.com/office/powerpoint/2010/main" val="192401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FA56-FAE0-C038-9284-D65AE34B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61E8B-E498-00E4-7D9E-3146438DE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4DBE3-8A7C-7B12-77DA-7B30A884A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77C97-BF58-1D49-3DA2-D495F36ACC77}"/>
              </a:ext>
            </a:extLst>
          </p:cNvPr>
          <p:cNvSpPr>
            <a:spLocks noGrp="1"/>
          </p:cNvSpPr>
          <p:nvPr>
            <p:ph type="sldNum" sz="quarter" idx="5"/>
          </p:nvPr>
        </p:nvSpPr>
        <p:spPr/>
        <p:txBody>
          <a:bodyPr/>
          <a:lstStyle/>
          <a:p>
            <a:fld id="{D9B73AD0-FEC2-4B29-8E95-0E4F2AD70204}" type="slidenum">
              <a:rPr lang="en-US" smtClean="0"/>
              <a:t>2</a:t>
            </a:fld>
            <a:endParaRPr lang="en-US"/>
          </a:p>
        </p:txBody>
      </p:sp>
    </p:spTree>
    <p:extLst>
      <p:ext uri="{BB962C8B-B14F-4D97-AF65-F5344CB8AC3E}">
        <p14:creationId xmlns:p14="http://schemas.microsoft.com/office/powerpoint/2010/main" val="376007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6A8E-1FAE-F03C-1EFC-FC4BB1521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60488-BD1B-6460-0F9B-5910D718D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57219-7C8A-F446-BFEC-148E128302B6}"/>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DBD64AE-9C94-1E2A-A99E-5BC7EC8C3214}"/>
              </a:ext>
            </a:extLst>
          </p:cNvPr>
          <p:cNvSpPr>
            <a:spLocks noGrp="1"/>
          </p:cNvSpPr>
          <p:nvPr>
            <p:ph type="sldNum" sz="quarter" idx="5"/>
          </p:nvPr>
        </p:nvSpPr>
        <p:spPr/>
        <p:txBody>
          <a:bodyPr/>
          <a:lstStyle/>
          <a:p>
            <a:fld id="{D9B73AD0-FEC2-4B29-8E95-0E4F2AD70204}" type="slidenum">
              <a:rPr lang="en-US" smtClean="0"/>
              <a:t>20</a:t>
            </a:fld>
            <a:endParaRPr lang="en-US"/>
          </a:p>
        </p:txBody>
      </p:sp>
    </p:spTree>
    <p:extLst>
      <p:ext uri="{BB962C8B-B14F-4D97-AF65-F5344CB8AC3E}">
        <p14:creationId xmlns:p14="http://schemas.microsoft.com/office/powerpoint/2010/main" val="275195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855D2-866F-A864-C1A8-FE85241E8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3414F-2623-8192-6443-4FC034456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5B8D3-C581-B00C-E618-9D124201B77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7D2A645-1327-72EE-8922-DBFB043606AD}"/>
              </a:ext>
            </a:extLst>
          </p:cNvPr>
          <p:cNvSpPr>
            <a:spLocks noGrp="1"/>
          </p:cNvSpPr>
          <p:nvPr>
            <p:ph type="sldNum" sz="quarter" idx="5"/>
          </p:nvPr>
        </p:nvSpPr>
        <p:spPr/>
        <p:txBody>
          <a:bodyPr/>
          <a:lstStyle/>
          <a:p>
            <a:fld id="{D9B73AD0-FEC2-4B29-8E95-0E4F2AD70204}" type="slidenum">
              <a:rPr lang="en-US" smtClean="0"/>
              <a:t>21</a:t>
            </a:fld>
            <a:endParaRPr lang="en-US"/>
          </a:p>
        </p:txBody>
      </p:sp>
    </p:spTree>
    <p:extLst>
      <p:ext uri="{BB962C8B-B14F-4D97-AF65-F5344CB8AC3E}">
        <p14:creationId xmlns:p14="http://schemas.microsoft.com/office/powerpoint/2010/main" val="366709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560E9-D8DB-B2A5-580C-B73CADC09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EB4BF-3E58-F231-B003-425BC4286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B7530-AB2C-E89A-F62E-A9C0F6E5EC85}"/>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057C2F-76CB-BB01-FE71-2E27B0B3007A}"/>
              </a:ext>
            </a:extLst>
          </p:cNvPr>
          <p:cNvSpPr>
            <a:spLocks noGrp="1"/>
          </p:cNvSpPr>
          <p:nvPr>
            <p:ph type="sldNum" sz="quarter" idx="5"/>
          </p:nvPr>
        </p:nvSpPr>
        <p:spPr/>
        <p:txBody>
          <a:bodyPr/>
          <a:lstStyle/>
          <a:p>
            <a:fld id="{D9B73AD0-FEC2-4B29-8E95-0E4F2AD70204}" type="slidenum">
              <a:rPr lang="en-US" smtClean="0"/>
              <a:t>22</a:t>
            </a:fld>
            <a:endParaRPr lang="en-US"/>
          </a:p>
        </p:txBody>
      </p:sp>
    </p:spTree>
    <p:extLst>
      <p:ext uri="{BB962C8B-B14F-4D97-AF65-F5344CB8AC3E}">
        <p14:creationId xmlns:p14="http://schemas.microsoft.com/office/powerpoint/2010/main" val="3690514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E238-A8E1-D78D-1842-03384F3F1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7B733-D5E7-9949-DA9D-9F0A65FF4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24FC6-A552-D7C1-DFD4-979A4D217F61}"/>
              </a:ext>
            </a:extLst>
          </p:cNvPr>
          <p:cNvSpPr>
            <a:spLocks noGrp="1"/>
          </p:cNvSpPr>
          <p:nvPr>
            <p:ph type="body" idx="1"/>
          </p:nvPr>
        </p:nvSpPr>
        <p:spPr/>
        <p:txBody>
          <a:bodyPr/>
          <a:lstStyle/>
          <a:p>
            <a:pPr lvl="1"/>
            <a:r>
              <a:rPr lang="en-US" altLang="zh-CN" sz="1200" dirty="0"/>
              <a:t>Additional features can be added to Orange by installing </a:t>
            </a:r>
          </a:p>
          <a:p>
            <a:pPr marL="457200" lvl="1" indent="0">
              <a:buNone/>
            </a:pPr>
            <a:r>
              <a:rPr lang="en-US" altLang="zh-CN" sz="12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92D6E541-4B2D-B10D-D768-40F4FFAB206F}"/>
              </a:ext>
            </a:extLst>
          </p:cNvPr>
          <p:cNvSpPr>
            <a:spLocks noGrp="1"/>
          </p:cNvSpPr>
          <p:nvPr>
            <p:ph type="sldNum" sz="quarter" idx="5"/>
          </p:nvPr>
        </p:nvSpPr>
        <p:spPr/>
        <p:txBody>
          <a:bodyPr/>
          <a:lstStyle/>
          <a:p>
            <a:fld id="{D9B73AD0-FEC2-4B29-8E95-0E4F2AD70204}" type="slidenum">
              <a:rPr lang="en-US" smtClean="0"/>
              <a:t>23</a:t>
            </a:fld>
            <a:endParaRPr lang="en-US"/>
          </a:p>
        </p:txBody>
      </p:sp>
    </p:spTree>
    <p:extLst>
      <p:ext uri="{BB962C8B-B14F-4D97-AF65-F5344CB8AC3E}">
        <p14:creationId xmlns:p14="http://schemas.microsoft.com/office/powerpoint/2010/main" val="3311799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86DE-38C7-E2AC-9CA0-53CF9EA51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09861-8CA8-C6D0-6D1D-5068224B5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EE355-C2DF-69E0-2206-55643EDD7E3F}"/>
              </a:ext>
            </a:extLst>
          </p:cNvPr>
          <p:cNvSpPr>
            <a:spLocks noGrp="1"/>
          </p:cNvSpPr>
          <p:nvPr>
            <p:ph type="body" idx="1"/>
          </p:nvPr>
        </p:nvSpPr>
        <p:spPr/>
        <p:txBody>
          <a:bodyPr/>
          <a:lstStyle/>
          <a:p>
            <a:r>
              <a:rPr lang="en-US" dirty="0"/>
              <a:t>The model parameters are </a:t>
            </a:r>
            <a:r>
              <a:rPr lang="en-US" dirty="0" err="1"/>
              <a:t>drived</a:t>
            </a:r>
            <a:r>
              <a:rPr lang="en-US" dirty="0"/>
              <a:t> from machine learning models. For example, if we think about a linear regression model, we have the parameters such as a and b, b is the slope and c is the intercept. So a and b values are </a:t>
            </a:r>
            <a:r>
              <a:rPr lang="en-US" dirty="0" err="1"/>
              <a:t>drived</a:t>
            </a:r>
            <a:r>
              <a:rPr lang="en-US" dirty="0"/>
              <a:t> from the dataset. </a:t>
            </a:r>
          </a:p>
          <a:p>
            <a:r>
              <a:rPr lang="en-US" dirty="0"/>
              <a:t>For example, assume you're using the learning rate of the model as a hyperparameter. If the value is too high, the model may converge too quickly with suboptimal results. Whereas if the rate is too low, training takes too long and results may not converge. A good and balanced choice of hyperparameters results in accurate models and excellent model performance.</a:t>
            </a:r>
          </a:p>
          <a:p>
            <a:endParaRPr lang="en-US" dirty="0"/>
          </a:p>
        </p:txBody>
      </p:sp>
      <p:sp>
        <p:nvSpPr>
          <p:cNvPr id="4" name="Slide Number Placeholder 3">
            <a:extLst>
              <a:ext uri="{FF2B5EF4-FFF2-40B4-BE49-F238E27FC236}">
                <a16:creationId xmlns:a16="http://schemas.microsoft.com/office/drawing/2014/main" id="{5701C1D7-280C-DEA5-F0A0-26E32F4A198C}"/>
              </a:ext>
            </a:extLst>
          </p:cNvPr>
          <p:cNvSpPr>
            <a:spLocks noGrp="1"/>
          </p:cNvSpPr>
          <p:nvPr>
            <p:ph type="sldNum" sz="quarter" idx="5"/>
          </p:nvPr>
        </p:nvSpPr>
        <p:spPr/>
        <p:txBody>
          <a:bodyPr/>
          <a:lstStyle/>
          <a:p>
            <a:fld id="{D9B73AD0-FEC2-4B29-8E95-0E4F2AD70204}" type="slidenum">
              <a:rPr lang="en-US" smtClean="0"/>
              <a:t>24</a:t>
            </a:fld>
            <a:endParaRPr lang="en-US"/>
          </a:p>
        </p:txBody>
      </p:sp>
    </p:spTree>
    <p:extLst>
      <p:ext uri="{BB962C8B-B14F-4D97-AF65-F5344CB8AC3E}">
        <p14:creationId xmlns:p14="http://schemas.microsoft.com/office/powerpoint/2010/main" val="29068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0F07-0266-75C5-8B88-2ECB02831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6BD79-CB7B-FA00-3D96-CDCCA746B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F44798-DD67-16D9-A0F0-0A7ACE75E26B}"/>
              </a:ext>
            </a:extLst>
          </p:cNvPr>
          <p:cNvSpPr>
            <a:spLocks noGrp="1"/>
          </p:cNvSpPr>
          <p:nvPr>
            <p:ph type="body" idx="1"/>
          </p:nvPr>
        </p:nvSpPr>
        <p:spPr/>
        <p:txBody>
          <a:bodyPr/>
          <a:lstStyle/>
          <a:p>
            <a:r>
              <a:rPr lang="en-US" dirty="0"/>
              <a:t>The model parameters are </a:t>
            </a:r>
            <a:r>
              <a:rPr lang="en-US" dirty="0" err="1"/>
              <a:t>drived</a:t>
            </a:r>
            <a:r>
              <a:rPr lang="en-US" dirty="0"/>
              <a:t> from machine learning models. For example, if we think about a linear regression model, we have the parameters such as a and b, b is the slope and c is the intercept. So a and b values are </a:t>
            </a:r>
            <a:r>
              <a:rPr lang="en-US" dirty="0" err="1"/>
              <a:t>drived</a:t>
            </a:r>
            <a:r>
              <a:rPr lang="en-US" dirty="0"/>
              <a:t> from the dataset. </a:t>
            </a:r>
          </a:p>
          <a:p>
            <a:r>
              <a:rPr lang="en-US" dirty="0"/>
              <a:t>For example, assume you're using the learning rate of the model as a hyperparameter. If the value is too high, the model may converge too quickly with suboptimal results. Whereas if the rate is too low, training takes too long and results may not converge. A good and balanced choice of hyperparameters results in accurate models and excellent model performance.</a:t>
            </a:r>
          </a:p>
          <a:p>
            <a:endParaRPr lang="en-US" dirty="0"/>
          </a:p>
        </p:txBody>
      </p:sp>
      <p:sp>
        <p:nvSpPr>
          <p:cNvPr id="4" name="Slide Number Placeholder 3">
            <a:extLst>
              <a:ext uri="{FF2B5EF4-FFF2-40B4-BE49-F238E27FC236}">
                <a16:creationId xmlns:a16="http://schemas.microsoft.com/office/drawing/2014/main" id="{B1CF6512-65FE-9BD0-4681-EA2EBB4D89EA}"/>
              </a:ext>
            </a:extLst>
          </p:cNvPr>
          <p:cNvSpPr>
            <a:spLocks noGrp="1"/>
          </p:cNvSpPr>
          <p:nvPr>
            <p:ph type="sldNum" sz="quarter" idx="5"/>
          </p:nvPr>
        </p:nvSpPr>
        <p:spPr/>
        <p:txBody>
          <a:bodyPr/>
          <a:lstStyle/>
          <a:p>
            <a:fld id="{D9B73AD0-FEC2-4B29-8E95-0E4F2AD70204}" type="slidenum">
              <a:rPr lang="en-US" smtClean="0"/>
              <a:t>25</a:t>
            </a:fld>
            <a:endParaRPr lang="en-US"/>
          </a:p>
        </p:txBody>
      </p:sp>
    </p:spTree>
    <p:extLst>
      <p:ext uri="{BB962C8B-B14F-4D97-AF65-F5344CB8AC3E}">
        <p14:creationId xmlns:p14="http://schemas.microsoft.com/office/powerpoint/2010/main" val="154128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F206-77D2-BBBE-FDDA-DE7C9CC84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EEFD-45D0-9872-BFF0-5ABBCC86E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D1D77-3821-AFA8-75D9-BEF340BF4DC6}"/>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993A79B-B736-BB31-E158-1D40ADE0EAC0}"/>
              </a:ext>
            </a:extLst>
          </p:cNvPr>
          <p:cNvSpPr>
            <a:spLocks noGrp="1"/>
          </p:cNvSpPr>
          <p:nvPr>
            <p:ph type="sldNum" sz="quarter" idx="5"/>
          </p:nvPr>
        </p:nvSpPr>
        <p:spPr/>
        <p:txBody>
          <a:bodyPr/>
          <a:lstStyle/>
          <a:p>
            <a:fld id="{D9B73AD0-FEC2-4B29-8E95-0E4F2AD70204}" type="slidenum">
              <a:rPr lang="en-US" smtClean="0"/>
              <a:t>26</a:t>
            </a:fld>
            <a:endParaRPr lang="en-US"/>
          </a:p>
        </p:txBody>
      </p:sp>
    </p:spTree>
    <p:extLst>
      <p:ext uri="{BB962C8B-B14F-4D97-AF65-F5344CB8AC3E}">
        <p14:creationId xmlns:p14="http://schemas.microsoft.com/office/powerpoint/2010/main" val="1601539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F206-77D2-BBBE-FDDA-DE7C9CC84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EEFD-45D0-9872-BFF0-5ABBCC86E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D1D77-3821-AFA8-75D9-BEF340BF4DC6}"/>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993A79B-B736-BB31-E158-1D40ADE0EAC0}"/>
              </a:ext>
            </a:extLst>
          </p:cNvPr>
          <p:cNvSpPr>
            <a:spLocks noGrp="1"/>
          </p:cNvSpPr>
          <p:nvPr>
            <p:ph type="sldNum" sz="quarter" idx="5"/>
          </p:nvPr>
        </p:nvSpPr>
        <p:spPr/>
        <p:txBody>
          <a:bodyPr/>
          <a:lstStyle/>
          <a:p>
            <a:fld id="{D9B73AD0-FEC2-4B29-8E95-0E4F2AD70204}" type="slidenum">
              <a:rPr lang="en-US" smtClean="0"/>
              <a:t>27</a:t>
            </a:fld>
            <a:endParaRPr lang="en-US"/>
          </a:p>
        </p:txBody>
      </p:sp>
    </p:spTree>
    <p:extLst>
      <p:ext uri="{BB962C8B-B14F-4D97-AF65-F5344CB8AC3E}">
        <p14:creationId xmlns:p14="http://schemas.microsoft.com/office/powerpoint/2010/main" val="1601539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50E61-2827-B80E-7089-CC456E990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D3C10-282F-B526-E813-6E1ED2840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31077-F833-4663-00B8-206BA22A681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B9B1353-495E-CD22-E309-1BD872ACF7EA}"/>
              </a:ext>
            </a:extLst>
          </p:cNvPr>
          <p:cNvSpPr>
            <a:spLocks noGrp="1"/>
          </p:cNvSpPr>
          <p:nvPr>
            <p:ph type="sldNum" sz="quarter" idx="5"/>
          </p:nvPr>
        </p:nvSpPr>
        <p:spPr/>
        <p:txBody>
          <a:bodyPr/>
          <a:lstStyle/>
          <a:p>
            <a:fld id="{D9B73AD0-FEC2-4B29-8E95-0E4F2AD70204}" type="slidenum">
              <a:rPr lang="en-US" smtClean="0"/>
              <a:t>28</a:t>
            </a:fld>
            <a:endParaRPr lang="en-US"/>
          </a:p>
        </p:txBody>
      </p:sp>
    </p:spTree>
    <p:extLst>
      <p:ext uri="{BB962C8B-B14F-4D97-AF65-F5344CB8AC3E}">
        <p14:creationId xmlns:p14="http://schemas.microsoft.com/office/powerpoint/2010/main" val="402501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5D71-FFEB-342E-9604-6A8EBD7D8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115C5-4FCE-F198-30B5-64E9CDCA9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B4706-52B4-8D05-D04E-FFF6E8451A9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6719FD-EA71-AEDC-2686-4C9D4610EA56}"/>
              </a:ext>
            </a:extLst>
          </p:cNvPr>
          <p:cNvSpPr>
            <a:spLocks noGrp="1"/>
          </p:cNvSpPr>
          <p:nvPr>
            <p:ph type="sldNum" sz="quarter" idx="5"/>
          </p:nvPr>
        </p:nvSpPr>
        <p:spPr/>
        <p:txBody>
          <a:bodyPr/>
          <a:lstStyle/>
          <a:p>
            <a:fld id="{D9B73AD0-FEC2-4B29-8E95-0E4F2AD70204}" type="slidenum">
              <a:rPr lang="en-US" smtClean="0"/>
              <a:t>29</a:t>
            </a:fld>
            <a:endParaRPr lang="en-US"/>
          </a:p>
        </p:txBody>
      </p:sp>
    </p:spTree>
    <p:extLst>
      <p:ext uri="{BB962C8B-B14F-4D97-AF65-F5344CB8AC3E}">
        <p14:creationId xmlns:p14="http://schemas.microsoft.com/office/powerpoint/2010/main" val="116480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7C64-39C4-7B44-B798-8E886A366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E2681-63D7-4495-DA74-BBE56E278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9B6A15-1799-5D86-8E7E-220FC1A9222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9CE9061-5796-ADA9-95A9-A16E497473C2}"/>
              </a:ext>
            </a:extLst>
          </p:cNvPr>
          <p:cNvSpPr>
            <a:spLocks noGrp="1"/>
          </p:cNvSpPr>
          <p:nvPr>
            <p:ph type="sldNum" sz="quarter" idx="5"/>
          </p:nvPr>
        </p:nvSpPr>
        <p:spPr/>
        <p:txBody>
          <a:bodyPr/>
          <a:lstStyle/>
          <a:p>
            <a:fld id="{D9B73AD0-FEC2-4B29-8E95-0E4F2AD70204}" type="slidenum">
              <a:rPr lang="en-US" smtClean="0"/>
              <a:t>3</a:t>
            </a:fld>
            <a:endParaRPr lang="en-US"/>
          </a:p>
        </p:txBody>
      </p:sp>
    </p:spTree>
    <p:extLst>
      <p:ext uri="{BB962C8B-B14F-4D97-AF65-F5344CB8AC3E}">
        <p14:creationId xmlns:p14="http://schemas.microsoft.com/office/powerpoint/2010/main" val="4235211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FF2F-DE12-72E0-B58B-5F269A485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0B248-5081-4CA8-103A-BE1727B27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FF0EF-60FA-25CB-E29F-1F52839AEA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DCEBBD26-B495-9BCA-00BD-92D6CA0B8EC6}"/>
              </a:ext>
            </a:extLst>
          </p:cNvPr>
          <p:cNvSpPr>
            <a:spLocks noGrp="1"/>
          </p:cNvSpPr>
          <p:nvPr>
            <p:ph type="sldNum" sz="quarter" idx="5"/>
          </p:nvPr>
        </p:nvSpPr>
        <p:spPr/>
        <p:txBody>
          <a:bodyPr/>
          <a:lstStyle/>
          <a:p>
            <a:fld id="{D9B73AD0-FEC2-4B29-8E95-0E4F2AD70204}" type="slidenum">
              <a:rPr lang="en-US" smtClean="0"/>
              <a:t>30</a:t>
            </a:fld>
            <a:endParaRPr lang="en-US"/>
          </a:p>
        </p:txBody>
      </p:sp>
    </p:spTree>
    <p:extLst>
      <p:ext uri="{BB962C8B-B14F-4D97-AF65-F5344CB8AC3E}">
        <p14:creationId xmlns:p14="http://schemas.microsoft.com/office/powerpoint/2010/main" val="208974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0A9C-D93D-EAC8-D5A1-10BD2223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4E2DB-33A1-3071-1867-D6DB1A1C2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19AB6-11A2-3BFF-3EB9-EA9E3CB7150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2F64A060-C6EE-E9B9-89FE-B5E1C0017809}"/>
              </a:ext>
            </a:extLst>
          </p:cNvPr>
          <p:cNvSpPr>
            <a:spLocks noGrp="1"/>
          </p:cNvSpPr>
          <p:nvPr>
            <p:ph type="sldNum" sz="quarter" idx="5"/>
          </p:nvPr>
        </p:nvSpPr>
        <p:spPr/>
        <p:txBody>
          <a:bodyPr/>
          <a:lstStyle/>
          <a:p>
            <a:fld id="{D9B73AD0-FEC2-4B29-8E95-0E4F2AD70204}" type="slidenum">
              <a:rPr lang="en-US" smtClean="0"/>
              <a:t>31</a:t>
            </a:fld>
            <a:endParaRPr lang="en-US"/>
          </a:p>
        </p:txBody>
      </p:sp>
    </p:spTree>
    <p:extLst>
      <p:ext uri="{BB962C8B-B14F-4D97-AF65-F5344CB8AC3E}">
        <p14:creationId xmlns:p14="http://schemas.microsoft.com/office/powerpoint/2010/main" val="392580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877C-D178-A95E-2E5F-07C16BAC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9AB87-13AE-283E-30DE-510E2BDE0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95C5D-B632-DDBF-19B7-2DAB738F7CE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CB6935DF-163A-0F85-8D8C-B942404B98BB}"/>
              </a:ext>
            </a:extLst>
          </p:cNvPr>
          <p:cNvSpPr>
            <a:spLocks noGrp="1"/>
          </p:cNvSpPr>
          <p:nvPr>
            <p:ph type="sldNum" sz="quarter" idx="5"/>
          </p:nvPr>
        </p:nvSpPr>
        <p:spPr/>
        <p:txBody>
          <a:bodyPr/>
          <a:lstStyle/>
          <a:p>
            <a:fld id="{D9B73AD0-FEC2-4B29-8E95-0E4F2AD70204}" type="slidenum">
              <a:rPr lang="en-US" smtClean="0"/>
              <a:t>32</a:t>
            </a:fld>
            <a:endParaRPr lang="en-US"/>
          </a:p>
        </p:txBody>
      </p:sp>
    </p:spTree>
    <p:extLst>
      <p:ext uri="{BB962C8B-B14F-4D97-AF65-F5344CB8AC3E}">
        <p14:creationId xmlns:p14="http://schemas.microsoft.com/office/powerpoint/2010/main" val="2558211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2F05D-AB72-5F17-74DA-581A23AD6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ACC1-1222-DEB6-AC52-46AB6151B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DC717-DD40-DC16-489F-D84039036C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0802744-0328-FE36-0BA2-BE448366CB61}"/>
              </a:ext>
            </a:extLst>
          </p:cNvPr>
          <p:cNvSpPr>
            <a:spLocks noGrp="1"/>
          </p:cNvSpPr>
          <p:nvPr>
            <p:ph type="sldNum" sz="quarter" idx="5"/>
          </p:nvPr>
        </p:nvSpPr>
        <p:spPr/>
        <p:txBody>
          <a:bodyPr/>
          <a:lstStyle/>
          <a:p>
            <a:fld id="{D9B73AD0-FEC2-4B29-8E95-0E4F2AD70204}" type="slidenum">
              <a:rPr lang="en-US" smtClean="0"/>
              <a:t>33</a:t>
            </a:fld>
            <a:endParaRPr lang="en-US"/>
          </a:p>
        </p:txBody>
      </p:sp>
    </p:spTree>
    <p:extLst>
      <p:ext uri="{BB962C8B-B14F-4D97-AF65-F5344CB8AC3E}">
        <p14:creationId xmlns:p14="http://schemas.microsoft.com/office/powerpoint/2010/main" val="4170982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7517-9700-EB9D-215E-27D4330EC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276-0657-2F0C-1F26-933BD1769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3EBC0-500E-A561-7F6D-69222BAE3A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F03EAA-CD70-5F9C-BE29-38F13D3312EA}"/>
              </a:ext>
            </a:extLst>
          </p:cNvPr>
          <p:cNvSpPr>
            <a:spLocks noGrp="1"/>
          </p:cNvSpPr>
          <p:nvPr>
            <p:ph type="sldNum" sz="quarter" idx="5"/>
          </p:nvPr>
        </p:nvSpPr>
        <p:spPr/>
        <p:txBody>
          <a:bodyPr/>
          <a:lstStyle/>
          <a:p>
            <a:fld id="{D9B73AD0-FEC2-4B29-8E95-0E4F2AD70204}" type="slidenum">
              <a:rPr lang="en-US" smtClean="0"/>
              <a:t>34</a:t>
            </a:fld>
            <a:endParaRPr lang="en-US"/>
          </a:p>
        </p:txBody>
      </p:sp>
    </p:spTree>
    <p:extLst>
      <p:ext uri="{BB962C8B-B14F-4D97-AF65-F5344CB8AC3E}">
        <p14:creationId xmlns:p14="http://schemas.microsoft.com/office/powerpoint/2010/main" val="1736280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FCBE-DD34-0B6E-4B58-62AF0B3D6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A9B1-248A-BDCC-2AFB-378CBB3064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479F6-A59E-162B-41EF-0F5516B5F7D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0BA1706-B53C-ED07-89FC-00C25E58DC75}"/>
              </a:ext>
            </a:extLst>
          </p:cNvPr>
          <p:cNvSpPr>
            <a:spLocks noGrp="1"/>
          </p:cNvSpPr>
          <p:nvPr>
            <p:ph type="sldNum" sz="quarter" idx="5"/>
          </p:nvPr>
        </p:nvSpPr>
        <p:spPr/>
        <p:txBody>
          <a:bodyPr/>
          <a:lstStyle/>
          <a:p>
            <a:fld id="{D9B73AD0-FEC2-4B29-8E95-0E4F2AD70204}" type="slidenum">
              <a:rPr lang="en-US" smtClean="0"/>
              <a:t>35</a:t>
            </a:fld>
            <a:endParaRPr lang="en-US"/>
          </a:p>
        </p:txBody>
      </p:sp>
    </p:spTree>
    <p:extLst>
      <p:ext uri="{BB962C8B-B14F-4D97-AF65-F5344CB8AC3E}">
        <p14:creationId xmlns:p14="http://schemas.microsoft.com/office/powerpoint/2010/main" val="614796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581B-D474-12BC-D824-E91A17213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DD0E5-4388-B239-02AC-44CEE633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6393-2D2A-E854-DEE3-367E8594967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C1A9E60-B09D-87B3-1D3B-750EFE0DBCEF}"/>
              </a:ext>
            </a:extLst>
          </p:cNvPr>
          <p:cNvSpPr>
            <a:spLocks noGrp="1"/>
          </p:cNvSpPr>
          <p:nvPr>
            <p:ph type="sldNum" sz="quarter" idx="5"/>
          </p:nvPr>
        </p:nvSpPr>
        <p:spPr/>
        <p:txBody>
          <a:bodyPr/>
          <a:lstStyle/>
          <a:p>
            <a:fld id="{D9B73AD0-FEC2-4B29-8E95-0E4F2AD70204}" type="slidenum">
              <a:rPr lang="en-US" smtClean="0"/>
              <a:t>36</a:t>
            </a:fld>
            <a:endParaRPr lang="en-US"/>
          </a:p>
        </p:txBody>
      </p:sp>
    </p:spTree>
    <p:extLst>
      <p:ext uri="{BB962C8B-B14F-4D97-AF65-F5344CB8AC3E}">
        <p14:creationId xmlns:p14="http://schemas.microsoft.com/office/powerpoint/2010/main" val="1336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3502D-CE2E-FDEE-C624-9E5B99EDF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3FBEA-ACAE-70EE-3874-9A050B305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9973-3F48-7231-735D-E0D8456E079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633FEB9-291C-C936-707A-46745F19F9C9}"/>
              </a:ext>
            </a:extLst>
          </p:cNvPr>
          <p:cNvSpPr>
            <a:spLocks noGrp="1"/>
          </p:cNvSpPr>
          <p:nvPr>
            <p:ph type="sldNum" sz="quarter" idx="5"/>
          </p:nvPr>
        </p:nvSpPr>
        <p:spPr/>
        <p:txBody>
          <a:bodyPr/>
          <a:lstStyle/>
          <a:p>
            <a:fld id="{D9B73AD0-FEC2-4B29-8E95-0E4F2AD70204}" type="slidenum">
              <a:rPr lang="en-US" smtClean="0"/>
              <a:t>37</a:t>
            </a:fld>
            <a:endParaRPr lang="en-US"/>
          </a:p>
        </p:txBody>
      </p:sp>
    </p:spTree>
    <p:extLst>
      <p:ext uri="{BB962C8B-B14F-4D97-AF65-F5344CB8AC3E}">
        <p14:creationId xmlns:p14="http://schemas.microsoft.com/office/powerpoint/2010/main" val="4258329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D323-5D72-989A-E7D7-A360859B3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53A30-1E8B-32C4-75DD-298E91AE0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BA452-8BFC-52A7-02D0-095BA57F9BA6}"/>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2A203FAA-3F1D-C622-F857-0D4978B8FE46}"/>
              </a:ext>
            </a:extLst>
          </p:cNvPr>
          <p:cNvSpPr>
            <a:spLocks noGrp="1"/>
          </p:cNvSpPr>
          <p:nvPr>
            <p:ph type="sldNum" sz="quarter" idx="5"/>
          </p:nvPr>
        </p:nvSpPr>
        <p:spPr/>
        <p:txBody>
          <a:bodyPr/>
          <a:lstStyle/>
          <a:p>
            <a:fld id="{D9B73AD0-FEC2-4B29-8E95-0E4F2AD70204}" type="slidenum">
              <a:rPr lang="en-US" smtClean="0"/>
              <a:t>38</a:t>
            </a:fld>
            <a:endParaRPr lang="en-US"/>
          </a:p>
        </p:txBody>
      </p:sp>
    </p:spTree>
    <p:extLst>
      <p:ext uri="{BB962C8B-B14F-4D97-AF65-F5344CB8AC3E}">
        <p14:creationId xmlns:p14="http://schemas.microsoft.com/office/powerpoint/2010/main" val="1861110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9EAA-9232-4039-2A98-5A5964C2D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4C62C-3C08-2AFC-35D5-56B76C6C7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4140F-79EA-898E-AA6B-8CD096F4BD80}"/>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CE8DC99-3392-E22B-F19E-5A9DDE5411C8}"/>
              </a:ext>
            </a:extLst>
          </p:cNvPr>
          <p:cNvSpPr>
            <a:spLocks noGrp="1"/>
          </p:cNvSpPr>
          <p:nvPr>
            <p:ph type="sldNum" sz="quarter" idx="5"/>
          </p:nvPr>
        </p:nvSpPr>
        <p:spPr/>
        <p:txBody>
          <a:bodyPr/>
          <a:lstStyle/>
          <a:p>
            <a:fld id="{D9B73AD0-FEC2-4B29-8E95-0E4F2AD70204}" type="slidenum">
              <a:rPr lang="en-US" smtClean="0"/>
              <a:t>39</a:t>
            </a:fld>
            <a:endParaRPr lang="en-US"/>
          </a:p>
        </p:txBody>
      </p:sp>
    </p:spTree>
    <p:extLst>
      <p:ext uri="{BB962C8B-B14F-4D97-AF65-F5344CB8AC3E}">
        <p14:creationId xmlns:p14="http://schemas.microsoft.com/office/powerpoint/2010/main" val="50095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8C90-FCB4-E23A-E358-B4736928B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F33F1-DC1C-4F3E-F476-733160BE2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C2D38-1730-135D-A6FD-7BEB1E683194}"/>
              </a:ext>
            </a:extLst>
          </p:cNvPr>
          <p:cNvSpPr>
            <a:spLocks noGrp="1"/>
          </p:cNvSpPr>
          <p:nvPr>
            <p:ph type="body" idx="1"/>
          </p:nvPr>
        </p:nvSpPr>
        <p:spPr/>
        <p:txBody>
          <a:bodyPr/>
          <a:lstStyle/>
          <a:p>
            <a:r>
              <a:rPr lang="en-US" dirty="0"/>
              <a:t>This workshop </a:t>
            </a:r>
            <a:r>
              <a:rPr lang="en-US" dirty="0" err="1"/>
              <a:t>foruses</a:t>
            </a:r>
            <a:r>
              <a:rPr lang="en-US" dirty="0"/>
              <a:t> on how to implement machine learning in orange.</a:t>
            </a:r>
          </a:p>
        </p:txBody>
      </p:sp>
      <p:sp>
        <p:nvSpPr>
          <p:cNvPr id="4" name="Slide Number Placeholder 3">
            <a:extLst>
              <a:ext uri="{FF2B5EF4-FFF2-40B4-BE49-F238E27FC236}">
                <a16:creationId xmlns:a16="http://schemas.microsoft.com/office/drawing/2014/main" id="{71ED6DA1-0743-9BD6-1743-DD1FC65F0071}"/>
              </a:ext>
            </a:extLst>
          </p:cNvPr>
          <p:cNvSpPr>
            <a:spLocks noGrp="1"/>
          </p:cNvSpPr>
          <p:nvPr>
            <p:ph type="sldNum" sz="quarter" idx="5"/>
          </p:nvPr>
        </p:nvSpPr>
        <p:spPr/>
        <p:txBody>
          <a:bodyPr/>
          <a:lstStyle/>
          <a:p>
            <a:fld id="{D9B73AD0-FEC2-4B29-8E95-0E4F2AD70204}" type="slidenum">
              <a:rPr lang="en-US" smtClean="0"/>
              <a:t>4</a:t>
            </a:fld>
            <a:endParaRPr lang="en-US"/>
          </a:p>
        </p:txBody>
      </p:sp>
    </p:spTree>
    <p:extLst>
      <p:ext uri="{BB962C8B-B14F-4D97-AF65-F5344CB8AC3E}">
        <p14:creationId xmlns:p14="http://schemas.microsoft.com/office/powerpoint/2010/main" val="1781464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81043-6490-401A-4D4D-4514CC635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5979B-4174-50D8-48AE-8142D8A91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30BD2-EF24-9577-08DB-974C4E369CE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2973786-C80A-1F34-FBCA-93E5F3074483}"/>
              </a:ext>
            </a:extLst>
          </p:cNvPr>
          <p:cNvSpPr>
            <a:spLocks noGrp="1"/>
          </p:cNvSpPr>
          <p:nvPr>
            <p:ph type="sldNum" sz="quarter" idx="5"/>
          </p:nvPr>
        </p:nvSpPr>
        <p:spPr/>
        <p:txBody>
          <a:bodyPr/>
          <a:lstStyle/>
          <a:p>
            <a:fld id="{D9B73AD0-FEC2-4B29-8E95-0E4F2AD70204}" type="slidenum">
              <a:rPr lang="en-US" smtClean="0"/>
              <a:t>40</a:t>
            </a:fld>
            <a:endParaRPr lang="en-US"/>
          </a:p>
        </p:txBody>
      </p:sp>
    </p:spTree>
    <p:extLst>
      <p:ext uri="{BB962C8B-B14F-4D97-AF65-F5344CB8AC3E}">
        <p14:creationId xmlns:p14="http://schemas.microsoft.com/office/powerpoint/2010/main" val="1025069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0E36-7E01-0EFA-B06B-BFA86A03D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C8D99-9DF3-A38A-56D7-E5303C4DB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B979D-8F35-8757-B7FD-67D11B9CD35C}"/>
              </a:ext>
            </a:extLst>
          </p:cNvPr>
          <p:cNvSpPr>
            <a:spLocks noGrp="1"/>
          </p:cNvSpPr>
          <p:nvPr>
            <p:ph type="body" idx="1"/>
          </p:nvPr>
        </p:nvSpPr>
        <p:spPr/>
        <p:txBody>
          <a:bodyPr/>
          <a:lstStyle/>
          <a:p>
            <a:pPr algn="l">
              <a:spcBef>
                <a:spcPts val="300"/>
              </a:spcBef>
              <a:buFont typeface="+mj-lt"/>
              <a:buAutoNum type="arabicPeriod"/>
            </a:pPr>
            <a:r>
              <a:rPr lang="en-US" b="0" i="0" dirty="0">
                <a:solidFill>
                  <a:srgbClr val="1F1F1F"/>
                </a:solidFill>
                <a:effectLst/>
                <a:latin typeface="__Source_Sans_3_051996"/>
              </a:rPr>
              <a:t>Initialization method (the way the algorithm begins clustering):</a:t>
            </a:r>
          </a:p>
          <a:p>
            <a:pPr marL="742950" lvl="1" indent="-285750" algn="l">
              <a:spcBef>
                <a:spcPts val="1500"/>
              </a:spcBef>
              <a:buFont typeface="+mj-lt"/>
              <a:buAutoNum type="arabicPeriod"/>
            </a:pPr>
            <a:r>
              <a:rPr lang="en-US" b="0" i="0" u="none" strike="noStrike" dirty="0">
                <a:solidFill>
                  <a:srgbClr val="FE7A00"/>
                </a:solidFill>
                <a:effectLst/>
                <a:latin typeface="__Source_Sans_3_051996"/>
                <a:hlinkClick r:id="rId3"/>
              </a:rPr>
              <a:t>k-Means++</a:t>
            </a:r>
            <a:r>
              <a:rPr lang="en-US" b="0" i="0" dirty="0">
                <a:solidFill>
                  <a:srgbClr val="1F1F1F"/>
                </a:solidFill>
                <a:effectLst/>
                <a:latin typeface="__Source_Sans_3_051996"/>
              </a:rPr>
              <a:t> (first center is selected randomly, subsequent are chosen from the remaining points with probability proportioned to squared distance from the closest center)</a:t>
            </a:r>
          </a:p>
          <a:p>
            <a:pPr marL="742950" lvl="1" indent="-285750" algn="l">
              <a:spcBef>
                <a:spcPts val="300"/>
              </a:spcBef>
              <a:buFont typeface="+mj-lt"/>
              <a:buAutoNum type="arabicPeriod"/>
            </a:pPr>
            <a:r>
              <a:rPr lang="en-US" b="1" i="0" dirty="0">
                <a:solidFill>
                  <a:srgbClr val="1F1F1F"/>
                </a:solidFill>
                <a:effectLst/>
                <a:latin typeface="__Source_Sans_3_051996"/>
              </a:rPr>
              <a:t>Random initialization</a:t>
            </a:r>
            <a:r>
              <a:rPr lang="en-US" b="0" i="0" dirty="0">
                <a:solidFill>
                  <a:srgbClr val="1F1F1F"/>
                </a:solidFill>
                <a:effectLst/>
                <a:latin typeface="__Source_Sans_3_051996"/>
              </a:rPr>
              <a:t> (clusters are assigned randomly at first and then updated with further iterations)</a:t>
            </a:r>
          </a:p>
          <a:p>
            <a:pPr algn="l">
              <a:spcBef>
                <a:spcPts val="1500"/>
              </a:spcBef>
              <a:buFont typeface="+mj-lt"/>
              <a:buAutoNum type="arabicPeriod"/>
            </a:pPr>
            <a:r>
              <a:rPr lang="en-US" b="1" i="0" dirty="0">
                <a:solidFill>
                  <a:srgbClr val="1F1F1F"/>
                </a:solidFill>
                <a:effectLst/>
                <a:latin typeface="__Source_Sans_3_051996"/>
              </a:rPr>
              <a:t>Re-runs</a:t>
            </a:r>
            <a:r>
              <a:rPr lang="en-US" b="0" i="0" dirty="0">
                <a:solidFill>
                  <a:srgbClr val="1F1F1F"/>
                </a:solidFill>
                <a:effectLst/>
                <a:latin typeface="__Source_Sans_3_051996"/>
              </a:rPr>
              <a:t> (how many times the algorithm is run from random initial positions; the result with the lowest within-cluster sum of squares will be used) and</a:t>
            </a:r>
          </a:p>
          <a:p>
            <a:pPr algn="l">
              <a:spcBef>
                <a:spcPts val="1500"/>
              </a:spcBef>
              <a:buFont typeface="+mj-lt"/>
              <a:buAutoNum type="arabicPeriod"/>
            </a:pPr>
            <a:r>
              <a:rPr lang="en-US" b="0" i="0" dirty="0">
                <a:solidFill>
                  <a:srgbClr val="1F1F1F"/>
                </a:solidFill>
                <a:effectLst/>
                <a:latin typeface="__Source_Sans_3_051996"/>
              </a:rPr>
              <a:t> </a:t>
            </a:r>
            <a:r>
              <a:rPr lang="en-US" b="1" i="0" dirty="0">
                <a:solidFill>
                  <a:srgbClr val="1F1F1F"/>
                </a:solidFill>
                <a:effectLst/>
                <a:latin typeface="__Source_Sans_3_051996"/>
              </a:rPr>
              <a:t>Maximum iterations</a:t>
            </a:r>
            <a:r>
              <a:rPr lang="en-US" b="0" i="0" dirty="0">
                <a:solidFill>
                  <a:srgbClr val="1F1F1F"/>
                </a:solidFill>
                <a:effectLst/>
                <a:latin typeface="__Source_Sans_3_051996"/>
              </a:rPr>
              <a:t> (the maximum number of iterations within each algorithm run) can be set manually.</a:t>
            </a:r>
          </a:p>
        </p:txBody>
      </p:sp>
      <p:sp>
        <p:nvSpPr>
          <p:cNvPr id="4" name="Slide Number Placeholder 3">
            <a:extLst>
              <a:ext uri="{FF2B5EF4-FFF2-40B4-BE49-F238E27FC236}">
                <a16:creationId xmlns:a16="http://schemas.microsoft.com/office/drawing/2014/main" id="{F662400E-AED8-94FE-561F-563B5F3398EB}"/>
              </a:ext>
            </a:extLst>
          </p:cNvPr>
          <p:cNvSpPr>
            <a:spLocks noGrp="1"/>
          </p:cNvSpPr>
          <p:nvPr>
            <p:ph type="sldNum" sz="quarter" idx="5"/>
          </p:nvPr>
        </p:nvSpPr>
        <p:spPr/>
        <p:txBody>
          <a:bodyPr/>
          <a:lstStyle/>
          <a:p>
            <a:fld id="{D9B73AD0-FEC2-4B29-8E95-0E4F2AD70204}" type="slidenum">
              <a:rPr lang="en-US" smtClean="0"/>
              <a:t>41</a:t>
            </a:fld>
            <a:endParaRPr lang="en-US"/>
          </a:p>
        </p:txBody>
      </p:sp>
    </p:spTree>
    <p:extLst>
      <p:ext uri="{BB962C8B-B14F-4D97-AF65-F5344CB8AC3E}">
        <p14:creationId xmlns:p14="http://schemas.microsoft.com/office/powerpoint/2010/main" val="120941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9DC0F-B04B-CDC1-DFF5-6804F026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A4060-7FEF-8AC9-31A4-E2A140B81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08AB9-2A3C-7968-AA27-3F0187442D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ABD08FA-5247-E7C2-9F89-D15C616026B0}"/>
              </a:ext>
            </a:extLst>
          </p:cNvPr>
          <p:cNvSpPr>
            <a:spLocks noGrp="1"/>
          </p:cNvSpPr>
          <p:nvPr>
            <p:ph type="sldNum" sz="quarter" idx="5"/>
          </p:nvPr>
        </p:nvSpPr>
        <p:spPr/>
        <p:txBody>
          <a:bodyPr/>
          <a:lstStyle/>
          <a:p>
            <a:fld id="{D9B73AD0-FEC2-4B29-8E95-0E4F2AD70204}" type="slidenum">
              <a:rPr lang="en-US" smtClean="0"/>
              <a:t>42</a:t>
            </a:fld>
            <a:endParaRPr lang="en-US"/>
          </a:p>
        </p:txBody>
      </p:sp>
    </p:spTree>
    <p:extLst>
      <p:ext uri="{BB962C8B-B14F-4D97-AF65-F5344CB8AC3E}">
        <p14:creationId xmlns:p14="http://schemas.microsoft.com/office/powerpoint/2010/main" val="976402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ED55A-E5FB-CB26-933D-8264050E7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14199-CE79-4780-1E44-314CBE7AB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FF846-C91B-A656-9F33-287A7CA35C9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9B5CE8-B698-480B-564B-5C71E4FDDB96}"/>
              </a:ext>
            </a:extLst>
          </p:cNvPr>
          <p:cNvSpPr>
            <a:spLocks noGrp="1"/>
          </p:cNvSpPr>
          <p:nvPr>
            <p:ph type="sldNum" sz="quarter" idx="5"/>
          </p:nvPr>
        </p:nvSpPr>
        <p:spPr/>
        <p:txBody>
          <a:bodyPr/>
          <a:lstStyle/>
          <a:p>
            <a:fld id="{D9B73AD0-FEC2-4B29-8E95-0E4F2AD70204}" type="slidenum">
              <a:rPr lang="en-US" smtClean="0"/>
              <a:t>43</a:t>
            </a:fld>
            <a:endParaRPr lang="en-US"/>
          </a:p>
        </p:txBody>
      </p:sp>
    </p:spTree>
    <p:extLst>
      <p:ext uri="{BB962C8B-B14F-4D97-AF65-F5344CB8AC3E}">
        <p14:creationId xmlns:p14="http://schemas.microsoft.com/office/powerpoint/2010/main" val="1709721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r>
              <a:rPr lang="en-US" dirty="0"/>
              <a:t>Got Questions?</a:t>
            </a:r>
          </a:p>
        </p:txBody>
      </p:sp>
      <p:sp>
        <p:nvSpPr>
          <p:cNvPr id="4" name="Slide Number Placeholder 3"/>
          <p:cNvSpPr>
            <a:spLocks noGrp="1"/>
          </p:cNvSpPr>
          <p:nvPr>
            <p:ph type="sldNum" sz="quarter" idx="5"/>
          </p:nvPr>
        </p:nvSpPr>
        <p:spPr/>
        <p:txBody>
          <a:bodyPr/>
          <a:lstStyle/>
          <a:p>
            <a:fld id="{D9B73AD0-FEC2-4B29-8E95-0E4F2AD70204}" type="slidenum">
              <a:rPr lang="en-US" smtClean="0"/>
              <a:t>44</a:t>
            </a:fld>
            <a:endParaRPr lang="en-US"/>
          </a:p>
        </p:txBody>
      </p:sp>
    </p:spTree>
    <p:extLst>
      <p:ext uri="{BB962C8B-B14F-4D97-AF65-F5344CB8AC3E}">
        <p14:creationId xmlns:p14="http://schemas.microsoft.com/office/powerpoint/2010/main" val="13460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25B4-271F-2D2E-35DC-03D079396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65D6-9BA0-493D-F238-C5A97F3C5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FDD4F-B87F-B63C-E389-00CDA7EB4DA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5346A7-EA6E-AD81-C5FD-A5DEF81ACDBC}"/>
              </a:ext>
            </a:extLst>
          </p:cNvPr>
          <p:cNvSpPr>
            <a:spLocks noGrp="1"/>
          </p:cNvSpPr>
          <p:nvPr>
            <p:ph type="sldNum" sz="quarter" idx="5"/>
          </p:nvPr>
        </p:nvSpPr>
        <p:spPr/>
        <p:txBody>
          <a:bodyPr/>
          <a:lstStyle/>
          <a:p>
            <a:fld id="{D9B73AD0-FEC2-4B29-8E95-0E4F2AD70204}" type="slidenum">
              <a:rPr lang="en-US" smtClean="0"/>
              <a:t>5</a:t>
            </a:fld>
            <a:endParaRPr lang="en-US"/>
          </a:p>
        </p:txBody>
      </p:sp>
    </p:spTree>
    <p:extLst>
      <p:ext uri="{BB962C8B-B14F-4D97-AF65-F5344CB8AC3E}">
        <p14:creationId xmlns:p14="http://schemas.microsoft.com/office/powerpoint/2010/main" val="16863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2F5E-27C1-BB34-EBF8-9B56623E7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44DF-5F26-C77C-9780-F42CD38DD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E11BD-188F-5C35-883F-2B580C2EF72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D286900-2830-614B-E299-21B42B28E6D7}"/>
              </a:ext>
            </a:extLst>
          </p:cNvPr>
          <p:cNvSpPr>
            <a:spLocks noGrp="1"/>
          </p:cNvSpPr>
          <p:nvPr>
            <p:ph type="sldNum" sz="quarter" idx="5"/>
          </p:nvPr>
        </p:nvSpPr>
        <p:spPr/>
        <p:txBody>
          <a:bodyPr/>
          <a:lstStyle/>
          <a:p>
            <a:fld id="{D9B73AD0-FEC2-4B29-8E95-0E4F2AD70204}" type="slidenum">
              <a:rPr lang="en-US" smtClean="0"/>
              <a:t>6</a:t>
            </a:fld>
            <a:endParaRPr lang="en-US"/>
          </a:p>
        </p:txBody>
      </p:sp>
    </p:spTree>
    <p:extLst>
      <p:ext uri="{BB962C8B-B14F-4D97-AF65-F5344CB8AC3E}">
        <p14:creationId xmlns:p14="http://schemas.microsoft.com/office/powerpoint/2010/main" val="98520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5F6DB-E8C2-84D5-4AB5-14DCF0F60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A3D63-C7D4-D47B-B744-AE4A52EE2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21C46-ADC9-771D-61D0-9AED0CE2DFA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79A4443-9C67-24C2-8D6F-8E8E5FA9EE73}"/>
              </a:ext>
            </a:extLst>
          </p:cNvPr>
          <p:cNvSpPr>
            <a:spLocks noGrp="1"/>
          </p:cNvSpPr>
          <p:nvPr>
            <p:ph type="sldNum" sz="quarter" idx="5"/>
          </p:nvPr>
        </p:nvSpPr>
        <p:spPr/>
        <p:txBody>
          <a:bodyPr/>
          <a:lstStyle/>
          <a:p>
            <a:fld id="{D9B73AD0-FEC2-4B29-8E95-0E4F2AD70204}" type="slidenum">
              <a:rPr lang="en-US" smtClean="0"/>
              <a:t>7</a:t>
            </a:fld>
            <a:endParaRPr lang="en-US"/>
          </a:p>
        </p:txBody>
      </p:sp>
    </p:spTree>
    <p:extLst>
      <p:ext uri="{BB962C8B-B14F-4D97-AF65-F5344CB8AC3E}">
        <p14:creationId xmlns:p14="http://schemas.microsoft.com/office/powerpoint/2010/main" val="255868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DDC8-17CA-BB52-8586-7707EB6C1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40BEE-23F8-C50F-B7BC-928A8D2DD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9DEDE-49A1-465E-A268-C0934EA5923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5C9777D-3A7D-5F2F-0705-76C974813EA6}"/>
              </a:ext>
            </a:extLst>
          </p:cNvPr>
          <p:cNvSpPr>
            <a:spLocks noGrp="1"/>
          </p:cNvSpPr>
          <p:nvPr>
            <p:ph type="sldNum" sz="quarter" idx="5"/>
          </p:nvPr>
        </p:nvSpPr>
        <p:spPr/>
        <p:txBody>
          <a:bodyPr/>
          <a:lstStyle/>
          <a:p>
            <a:fld id="{D9B73AD0-FEC2-4B29-8E95-0E4F2AD70204}" type="slidenum">
              <a:rPr lang="en-US" smtClean="0"/>
              <a:t>8</a:t>
            </a:fld>
            <a:endParaRPr lang="en-US"/>
          </a:p>
        </p:txBody>
      </p:sp>
    </p:spTree>
    <p:extLst>
      <p:ext uri="{BB962C8B-B14F-4D97-AF65-F5344CB8AC3E}">
        <p14:creationId xmlns:p14="http://schemas.microsoft.com/office/powerpoint/2010/main" val="111015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0-4960-16B8-4388-96F49207A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247EC-26B6-8B22-6E1A-B2C43C11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801D4-798B-FE40-071A-394A8F8FE064}"/>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734F578-D298-9724-2AC9-0FAF5B01C13A}"/>
              </a:ext>
            </a:extLst>
          </p:cNvPr>
          <p:cNvSpPr>
            <a:spLocks noGrp="1"/>
          </p:cNvSpPr>
          <p:nvPr>
            <p:ph type="sldNum" sz="quarter" idx="5"/>
          </p:nvPr>
        </p:nvSpPr>
        <p:spPr/>
        <p:txBody>
          <a:bodyPr/>
          <a:lstStyle/>
          <a:p>
            <a:fld id="{D9B73AD0-FEC2-4B29-8E95-0E4F2AD70204}" type="slidenum">
              <a:rPr lang="en-US" smtClean="0"/>
              <a:t>9</a:t>
            </a:fld>
            <a:endParaRPr lang="en-US"/>
          </a:p>
        </p:txBody>
      </p:sp>
    </p:spTree>
    <p:extLst>
      <p:ext uri="{BB962C8B-B14F-4D97-AF65-F5344CB8AC3E}">
        <p14:creationId xmlns:p14="http://schemas.microsoft.com/office/powerpoint/2010/main" val="208502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4406900"/>
            <a:ext cx="77724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077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F5BA7003-00DC-104B-92AD-B7A90026C1F9}" type="datetimeFigureOut">
              <a:rPr lang="en-US" smtClean="0"/>
              <a:t>11/13/2024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11/13/2024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11/13/2024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892"/>
            <a:ext cx="8229600" cy="1143000"/>
          </a:xfrm>
        </p:spPr>
        <p:txBody>
          <a:bodyPr/>
          <a:lstStyle>
            <a:lvl1pPr algn="ctr">
              <a:defRPr>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stretch>
            <a:fillRect/>
          </a:stretch>
        </p:blipFill>
        <p:spPr>
          <a:xfrm>
            <a:off x="3578810" y="4021295"/>
            <a:ext cx="1986380" cy="1327108"/>
          </a:xfrm>
          <a:prstGeom prst="rect">
            <a:avLst/>
          </a:prstGeom>
        </p:spPr>
      </p:pic>
      <p:sp>
        <p:nvSpPr>
          <p:cNvPr id="4" name="Subtitle 2"/>
          <p:cNvSpPr>
            <a:spLocks noGrp="1"/>
          </p:cNvSpPr>
          <p:nvPr>
            <p:ph type="subTitle" idx="1"/>
          </p:nvPr>
        </p:nvSpPr>
        <p:spPr>
          <a:xfrm>
            <a:off x="1371600" y="2694275"/>
            <a:ext cx="64008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11/13/2024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B016D1E-C240-F54C-B964-4E8AE0DA4492}" type="datetimeFigureOut">
              <a:rPr lang="en-US" smtClean="0"/>
              <a:t>11/13/2024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1130300"/>
            <a:ext cx="77724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215736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11" name="Title 1"/>
          <p:cNvSpPr>
            <a:spLocks noGrp="1"/>
          </p:cNvSpPr>
          <p:nvPr>
            <p:ph type="ctrTitle"/>
          </p:nvPr>
        </p:nvSpPr>
        <p:spPr>
          <a:xfrm>
            <a:off x="685800" y="396710"/>
            <a:ext cx="7772400" cy="147002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2585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08162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2"/>
          <a:stretch>
            <a:fillRect/>
          </a:stretch>
        </p:blipFill>
        <p:spPr>
          <a:xfrm>
            <a:off x="5851676" y="4313728"/>
            <a:ext cx="2390995" cy="1589757"/>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0"/>
            <a:ext cx="10370676" cy="6868412"/>
          </a:xfrm>
          <a:prstGeom prst="rect">
            <a:avLst/>
          </a:prstGeom>
        </p:spPr>
      </p:pic>
      <p:sp>
        <p:nvSpPr>
          <p:cNvPr id="6" name="Rectangle 5"/>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11" name="Picture 10"/>
          <p:cNvPicPr>
            <a:picLocks noChangeAspect="1"/>
          </p:cNvPicPr>
          <p:nvPr userDrawn="1"/>
        </p:nvPicPr>
        <p:blipFill>
          <a:blip r:embed="rId3"/>
          <a:stretch>
            <a:fillRect/>
          </a:stretch>
        </p:blipFill>
        <p:spPr>
          <a:xfrm>
            <a:off x="5527932" y="4313728"/>
            <a:ext cx="2390995" cy="1589757"/>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79375"/>
          </a:xfrm>
          <a:prstGeom prst="rect">
            <a:avLst/>
          </a:prstGeom>
        </p:spPr>
      </p:pic>
      <p:sp>
        <p:nvSpPr>
          <p:cNvPr id="4" name="Rectangle 3"/>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stretch>
            <a:fillRect/>
          </a:stretch>
        </p:blipFill>
        <p:spPr>
          <a:xfrm>
            <a:off x="5527932" y="4313728"/>
            <a:ext cx="2390995" cy="1589757"/>
          </a:xfrm>
          <a:prstGeom prst="rect">
            <a:avLst/>
          </a:prstGeom>
        </p:spPr>
      </p:pic>
      <p:sp>
        <p:nvSpPr>
          <p:cNvPr id="9" name="Text Placeholder 8"/>
          <p:cNvSpPr>
            <a:spLocks noGrp="1"/>
          </p:cNvSpPr>
          <p:nvPr>
            <p:ph type="body" sz="quarter" idx="10"/>
          </p:nvPr>
        </p:nvSpPr>
        <p:spPr>
          <a:xfrm>
            <a:off x="4564442" y="649288"/>
            <a:ext cx="4193654" cy="3160712"/>
          </a:xfrm>
        </p:spPr>
        <p:txBody>
          <a:bodyPr anchor="ctr">
            <a:normAutofit/>
          </a:bodyPr>
          <a:lstStyle>
            <a:lvl1pPr>
              <a:defRPr sz="4000" b="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5BA7003-00DC-104B-92AD-B7A90026C1F9}" type="datetimeFigureOut">
              <a:rPr lang="en-US" smtClean="0"/>
              <a:pPr/>
              <a:t>11/13/2024</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29555"/>
            <a:ext cx="82296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11/13/2024</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 id="2147483703" r:id="rId8"/>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11/13/2024</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11/13/2024</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oit.utk.edu/research"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hyperlink" Target="https://www.reddit.com/r/MLQuestions/comments/jlci4g/why_not_always_orange3/?rdt=55596"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orange3.readthedocs.io/projects/orange-visual-programming/en/latest/index.html"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hyperlink" Target="tel:865-974-99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www.cs.wisc.edu/~street/image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archive.ics.uci.edu/dataset/17/breast+cancer+wisconsin+diagnosti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9528-2C18-05D3-F3ED-3B838298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127EE-A11D-EBBB-D744-4210B6C6AE8D}"/>
              </a:ext>
            </a:extLst>
          </p:cNvPr>
          <p:cNvSpPr>
            <a:spLocks noGrp="1"/>
          </p:cNvSpPr>
          <p:nvPr>
            <p:ph type="title"/>
          </p:nvPr>
        </p:nvSpPr>
        <p:spPr>
          <a:xfrm>
            <a:off x="531091" y="305928"/>
            <a:ext cx="8229600" cy="1143000"/>
          </a:xfrm>
        </p:spPr>
        <p:txBody>
          <a:bodyPr>
            <a:normAutofit fontScale="90000"/>
          </a:bodyPr>
          <a:lstStyle/>
          <a:p>
            <a:r>
              <a:rPr lang="en-US" dirty="0"/>
              <a:t>Machine learning using Orange</a:t>
            </a:r>
          </a:p>
        </p:txBody>
      </p:sp>
      <p:sp>
        <p:nvSpPr>
          <p:cNvPr id="5" name="Subtitle 4">
            <a:extLst>
              <a:ext uri="{FF2B5EF4-FFF2-40B4-BE49-F238E27FC236}">
                <a16:creationId xmlns:a16="http://schemas.microsoft.com/office/drawing/2014/main" id="{11D77D6F-9206-0BCA-34E4-85B92A703124}"/>
              </a:ext>
            </a:extLst>
          </p:cNvPr>
          <p:cNvSpPr>
            <a:spLocks noGrp="1"/>
          </p:cNvSpPr>
          <p:nvPr>
            <p:ph type="subTitle" idx="1"/>
          </p:nvPr>
        </p:nvSpPr>
        <p:spPr>
          <a:xfrm>
            <a:off x="1791854" y="1588655"/>
            <a:ext cx="5980545" cy="2308642"/>
          </a:xfrm>
        </p:spPr>
        <p:txBody>
          <a:bodyPr>
            <a:normAutofit fontScale="77500" lnSpcReduction="20000"/>
          </a:bodyPr>
          <a:lstStyle/>
          <a:p>
            <a:pPr>
              <a:lnSpc>
                <a:spcPct val="120000"/>
              </a:lnSpc>
              <a:spcAft>
                <a:spcPts val="1200"/>
              </a:spcAft>
            </a:pPr>
            <a:r>
              <a:rPr lang="en-US" sz="2800" b="1" dirty="0"/>
              <a:t>Julia Zhu</a:t>
            </a:r>
          </a:p>
          <a:p>
            <a:r>
              <a:rPr lang="en-US" sz="2000" dirty="0"/>
              <a:t>The University of Tennessee, Knoxville</a:t>
            </a:r>
          </a:p>
          <a:p>
            <a:r>
              <a:rPr lang="en-US" sz="2000" dirty="0"/>
              <a:t>Office of Innovative Technologies</a:t>
            </a:r>
          </a:p>
          <a:p>
            <a:r>
              <a:rPr lang="en-US" sz="2000" dirty="0"/>
              <a:t>2309 Kingston Pike, KPB Suite 132 </a:t>
            </a:r>
          </a:p>
          <a:p>
            <a:r>
              <a:rPr lang="en-US" sz="2000" dirty="0"/>
              <a:t>Knoxville, TN 37996</a:t>
            </a:r>
          </a:p>
          <a:p>
            <a:endParaRPr lang="en-US" sz="2000" dirty="0"/>
          </a:p>
          <a:p>
            <a:r>
              <a:rPr lang="en-US" sz="2000" dirty="0" err="1"/>
              <a:t>HelpDesk</a:t>
            </a:r>
            <a:r>
              <a:rPr lang="en-US" sz="2000" dirty="0"/>
              <a:t>: 974-9900</a:t>
            </a:r>
          </a:p>
          <a:p>
            <a:r>
              <a:rPr lang="en-US" sz="2200" dirty="0">
                <a:hlinkClick r:id="rId3"/>
              </a:rPr>
              <a:t>http://oit.utk.edu/research</a:t>
            </a:r>
            <a:r>
              <a:rPr lang="en-US" sz="2200" dirty="0"/>
              <a:t> </a:t>
            </a:r>
          </a:p>
          <a:p>
            <a:endParaRPr lang="en-US" sz="2200" dirty="0"/>
          </a:p>
          <a:p>
            <a:endParaRPr lang="en-US" sz="2200" dirty="0"/>
          </a:p>
        </p:txBody>
      </p:sp>
    </p:spTree>
    <p:extLst>
      <p:ext uri="{BB962C8B-B14F-4D97-AF65-F5344CB8AC3E}">
        <p14:creationId xmlns:p14="http://schemas.microsoft.com/office/powerpoint/2010/main" val="27706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C6E3-733E-F60A-BC85-6F988D1C0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43C3F-6DF6-109D-974F-778F5C5DC47F}"/>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Preprocess</a:t>
            </a:r>
            <a:r>
              <a:rPr lang="en-US" altLang="zh-CN" sz="3600" dirty="0"/>
              <a:t> widget </a:t>
            </a:r>
            <a:br>
              <a:rPr lang="en-US" altLang="zh-CN" sz="3600" dirty="0"/>
            </a:br>
            <a:endParaRPr lang="en-US" sz="3600" dirty="0"/>
          </a:p>
        </p:txBody>
      </p:sp>
      <p:sp>
        <p:nvSpPr>
          <p:cNvPr id="3" name="Content Placeholder 2">
            <a:extLst>
              <a:ext uri="{FF2B5EF4-FFF2-40B4-BE49-F238E27FC236}">
                <a16:creationId xmlns:a16="http://schemas.microsoft.com/office/drawing/2014/main" id="{7A5328B2-3AD1-5DAB-C32F-9A5B22139B95}"/>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Missing values imputation</a:t>
            </a:r>
          </a:p>
          <a:p>
            <a:pPr lvl="1"/>
            <a:r>
              <a:rPr lang="en-US" altLang="zh-CN" sz="2000" dirty="0">
                <a:latin typeface="Georgia" panose="02040502050405020303" pitchFamily="18" charset="0"/>
              </a:rPr>
              <a:t>Rescale the data</a:t>
            </a:r>
          </a:p>
          <a:p>
            <a:pPr lvl="1"/>
            <a:endParaRPr lang="en-US" altLang="zh-CN" dirty="0"/>
          </a:p>
          <a:p>
            <a:pPr lvl="1"/>
            <a:endParaRPr lang="en-US" dirty="0"/>
          </a:p>
        </p:txBody>
      </p:sp>
      <p:sp>
        <p:nvSpPr>
          <p:cNvPr id="4" name="Title 1">
            <a:extLst>
              <a:ext uri="{FF2B5EF4-FFF2-40B4-BE49-F238E27FC236}">
                <a16:creationId xmlns:a16="http://schemas.microsoft.com/office/drawing/2014/main" id="{D3A50F47-535C-92B5-1FAA-7E1B0501D73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1" name="Picture 10">
            <a:extLst>
              <a:ext uri="{FF2B5EF4-FFF2-40B4-BE49-F238E27FC236}">
                <a16:creationId xmlns:a16="http://schemas.microsoft.com/office/drawing/2014/main" id="{A130D9AF-132B-2D74-D1B2-1084DA5A9D00}"/>
              </a:ext>
            </a:extLst>
          </p:cNvPr>
          <p:cNvPicPr>
            <a:picLocks noChangeAspect="1"/>
          </p:cNvPicPr>
          <p:nvPr/>
        </p:nvPicPr>
        <p:blipFill>
          <a:blip r:embed="rId3"/>
          <a:stretch>
            <a:fillRect/>
          </a:stretch>
        </p:blipFill>
        <p:spPr>
          <a:xfrm>
            <a:off x="415873" y="1883924"/>
            <a:ext cx="7680377" cy="1602084"/>
          </a:xfrm>
          <a:prstGeom prst="rect">
            <a:avLst/>
          </a:prstGeom>
        </p:spPr>
      </p:pic>
      <p:pic>
        <p:nvPicPr>
          <p:cNvPr id="13" name="Picture 12">
            <a:extLst>
              <a:ext uri="{FF2B5EF4-FFF2-40B4-BE49-F238E27FC236}">
                <a16:creationId xmlns:a16="http://schemas.microsoft.com/office/drawing/2014/main" id="{DE67BD82-A9CE-1B25-A340-26E6FB4DB927}"/>
              </a:ext>
            </a:extLst>
          </p:cNvPr>
          <p:cNvPicPr>
            <a:picLocks noChangeAspect="1"/>
          </p:cNvPicPr>
          <p:nvPr/>
        </p:nvPicPr>
        <p:blipFill>
          <a:blip r:embed="rId4"/>
          <a:stretch>
            <a:fillRect/>
          </a:stretch>
        </p:blipFill>
        <p:spPr>
          <a:xfrm>
            <a:off x="539729" y="3643203"/>
            <a:ext cx="4549534" cy="2537680"/>
          </a:xfrm>
          <a:prstGeom prst="rect">
            <a:avLst/>
          </a:prstGeom>
        </p:spPr>
      </p:pic>
      <p:pic>
        <p:nvPicPr>
          <p:cNvPr id="16" name="Picture 15">
            <a:extLst>
              <a:ext uri="{FF2B5EF4-FFF2-40B4-BE49-F238E27FC236}">
                <a16:creationId xmlns:a16="http://schemas.microsoft.com/office/drawing/2014/main" id="{4BE68709-3944-04E3-33D0-09840051D06C}"/>
              </a:ext>
            </a:extLst>
          </p:cNvPr>
          <p:cNvPicPr>
            <a:picLocks noChangeAspect="1"/>
          </p:cNvPicPr>
          <p:nvPr/>
        </p:nvPicPr>
        <p:blipFill>
          <a:blip r:embed="rId5"/>
          <a:srcRect l="53120" b="32772"/>
          <a:stretch/>
        </p:blipFill>
        <p:spPr>
          <a:xfrm>
            <a:off x="5496984" y="3643203"/>
            <a:ext cx="2286423" cy="2059532"/>
          </a:xfrm>
          <a:prstGeom prst="rect">
            <a:avLst/>
          </a:prstGeom>
        </p:spPr>
      </p:pic>
      <p:pic>
        <p:nvPicPr>
          <p:cNvPr id="18" name="Picture 17">
            <a:extLst>
              <a:ext uri="{FF2B5EF4-FFF2-40B4-BE49-F238E27FC236}">
                <a16:creationId xmlns:a16="http://schemas.microsoft.com/office/drawing/2014/main" id="{32095C81-E7DC-60D8-A715-E053BE5B25E6}"/>
              </a:ext>
            </a:extLst>
          </p:cNvPr>
          <p:cNvPicPr>
            <a:picLocks noChangeAspect="1"/>
          </p:cNvPicPr>
          <p:nvPr/>
        </p:nvPicPr>
        <p:blipFill>
          <a:blip r:embed="rId6"/>
          <a:stretch>
            <a:fillRect/>
          </a:stretch>
        </p:blipFill>
        <p:spPr>
          <a:xfrm>
            <a:off x="4214415" y="264987"/>
            <a:ext cx="632515" cy="579170"/>
          </a:xfrm>
          <a:prstGeom prst="rect">
            <a:avLst/>
          </a:prstGeom>
        </p:spPr>
      </p:pic>
    </p:spTree>
    <p:extLst>
      <p:ext uri="{BB962C8B-B14F-4D97-AF65-F5344CB8AC3E}">
        <p14:creationId xmlns:p14="http://schemas.microsoft.com/office/powerpoint/2010/main" val="73694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DFE9-7A75-A107-F30D-DF9196B5E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B0DC4-EAA1-2A20-1BCD-D0E50CEA831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D8B5FAB1-375E-6094-48CB-05220857E5E3}"/>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54FC639-C442-94A0-F5D8-A1185B9E0F58}"/>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83A2065C-4311-E499-23BD-22CC2D7E6D44}"/>
              </a:ext>
            </a:extLst>
          </p:cNvPr>
          <p:cNvPicPr>
            <a:picLocks noChangeAspect="1"/>
          </p:cNvPicPr>
          <p:nvPr/>
        </p:nvPicPr>
        <p:blipFill>
          <a:blip r:embed="rId3"/>
          <a:stretch>
            <a:fillRect/>
          </a:stretch>
        </p:blipFill>
        <p:spPr>
          <a:xfrm>
            <a:off x="609600" y="2331726"/>
            <a:ext cx="7254869" cy="3604572"/>
          </a:xfrm>
          <a:prstGeom prst="rect">
            <a:avLst/>
          </a:prstGeom>
        </p:spPr>
      </p:pic>
      <p:sp>
        <p:nvSpPr>
          <p:cNvPr id="7" name="Text Placeholder 2">
            <a:extLst>
              <a:ext uri="{FF2B5EF4-FFF2-40B4-BE49-F238E27FC236}">
                <a16:creationId xmlns:a16="http://schemas.microsoft.com/office/drawing/2014/main" id="{048068AC-4084-1810-6AC9-8656E431C566}"/>
              </a:ext>
            </a:extLst>
          </p:cNvPr>
          <p:cNvSpPr txBox="1">
            <a:spLocks/>
          </p:cNvSpPr>
          <p:nvPr/>
        </p:nvSpPr>
        <p:spPr>
          <a:xfrm>
            <a:off x="457199" y="1400176"/>
            <a:ext cx="8188273" cy="63976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a:t>All the model can be drag to the canvas and connected to </a:t>
            </a:r>
            <a:r>
              <a:rPr lang="en-US" altLang="zh-CN" sz="2400" b="1" dirty="0"/>
              <a:t>Test and Score</a:t>
            </a:r>
          </a:p>
          <a:p>
            <a:endParaRPr lang="en-US" dirty="0"/>
          </a:p>
        </p:txBody>
      </p:sp>
    </p:spTree>
    <p:extLst>
      <p:ext uri="{BB962C8B-B14F-4D97-AF65-F5344CB8AC3E}">
        <p14:creationId xmlns:p14="http://schemas.microsoft.com/office/powerpoint/2010/main" val="138685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0291A-618A-2F09-D6E5-A611023CA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31266-DDB5-CA66-2A3E-6DEABB21906F}"/>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2400" dirty="0"/>
            </a:br>
            <a:r>
              <a:rPr lang="en-US" sz="2400" dirty="0"/>
              <a:t>Model Evaluation</a:t>
            </a:r>
            <a:br>
              <a:rPr lang="en-US" altLang="zh-CN" sz="2400" dirty="0"/>
            </a:br>
            <a:endParaRPr lang="en-US" sz="2400" dirty="0"/>
          </a:p>
        </p:txBody>
      </p:sp>
      <p:sp>
        <p:nvSpPr>
          <p:cNvPr id="3" name="Content Placeholder 2">
            <a:extLst>
              <a:ext uri="{FF2B5EF4-FFF2-40B4-BE49-F238E27FC236}">
                <a16:creationId xmlns:a16="http://schemas.microsoft.com/office/drawing/2014/main" id="{954B4E8A-5451-E6F7-A7C2-C76DD1020FBD}"/>
              </a:ext>
            </a:extLst>
          </p:cNvPr>
          <p:cNvSpPr>
            <a:spLocks noGrp="1"/>
          </p:cNvSpPr>
          <p:nvPr>
            <p:ph sz="half" idx="2"/>
          </p:nvPr>
        </p:nvSpPr>
        <p:spPr>
          <a:xfrm>
            <a:off x="304800" y="1720057"/>
            <a:ext cx="3771899" cy="4290218"/>
          </a:xfrm>
        </p:spPr>
        <p:txBody>
          <a:bodyPr>
            <a:normAutofit/>
          </a:bodyPr>
          <a:lstStyle/>
          <a:p>
            <a:pPr lvl="1"/>
            <a:endParaRPr lang="en-US" sz="1400" b="0" i="0" dirty="0">
              <a:solidFill>
                <a:srgbClr val="1F1F1F"/>
              </a:solidFill>
              <a:effectLst/>
              <a:latin typeface="__Source_Sans_3_051996"/>
            </a:endParaRPr>
          </a:p>
          <a:p>
            <a:pPr lvl="1"/>
            <a:endParaRPr lang="en-US" sz="1200" b="0" i="0" dirty="0">
              <a:solidFill>
                <a:srgbClr val="1F1F1F"/>
              </a:solidFill>
              <a:effectLst/>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sp>
        <p:nvSpPr>
          <p:cNvPr id="8" name="Text Placeholder 7">
            <a:extLst>
              <a:ext uri="{FF2B5EF4-FFF2-40B4-BE49-F238E27FC236}">
                <a16:creationId xmlns:a16="http://schemas.microsoft.com/office/drawing/2014/main" id="{4CD164D8-AC52-2C11-0625-4E0F566DDDAD}"/>
              </a:ext>
            </a:extLst>
          </p:cNvPr>
          <p:cNvSpPr>
            <a:spLocks noGrp="1"/>
          </p:cNvSpPr>
          <p:nvPr>
            <p:ph type="body" idx="1"/>
          </p:nvPr>
        </p:nvSpPr>
        <p:spPr>
          <a:xfrm>
            <a:off x="457203" y="1143001"/>
            <a:ext cx="4040188" cy="639762"/>
          </a:xfrm>
        </p:spPr>
        <p:txBody>
          <a:bodyPr/>
          <a:lstStyle/>
          <a:p>
            <a:endParaRPr lang="en-US" dirty="0"/>
          </a:p>
        </p:txBody>
      </p:sp>
      <p:pic>
        <p:nvPicPr>
          <p:cNvPr id="2052" name="Picture 4">
            <a:extLst>
              <a:ext uri="{FF2B5EF4-FFF2-40B4-BE49-F238E27FC236}">
                <a16:creationId xmlns:a16="http://schemas.microsoft.com/office/drawing/2014/main" id="{1FF4E9B8-BEAC-4840-5A0C-C906FD942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3" y="1417638"/>
            <a:ext cx="89154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38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F159-3DF4-7169-6575-6973E6B99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661D2-6558-C57D-1383-C26270B66F19}"/>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2400" dirty="0"/>
            </a:br>
            <a:r>
              <a:rPr lang="en-US" sz="2400" dirty="0"/>
              <a:t>Model Evaluation</a:t>
            </a:r>
            <a:br>
              <a:rPr lang="en-US" altLang="zh-CN" sz="2400" dirty="0"/>
            </a:br>
            <a:endParaRPr lang="en-US" sz="2400" dirty="0"/>
          </a:p>
        </p:txBody>
      </p:sp>
      <p:sp>
        <p:nvSpPr>
          <p:cNvPr id="11" name="Text Placeholder 2">
            <a:extLst>
              <a:ext uri="{FF2B5EF4-FFF2-40B4-BE49-F238E27FC236}">
                <a16:creationId xmlns:a16="http://schemas.microsoft.com/office/drawing/2014/main" id="{D9B28665-85DE-AECD-480C-76C9944AA134}"/>
              </a:ext>
            </a:extLst>
          </p:cNvPr>
          <p:cNvSpPr>
            <a:spLocks noGrp="1"/>
          </p:cNvSpPr>
          <p:nvPr>
            <p:ph type="body" idx="1"/>
          </p:nvPr>
        </p:nvSpPr>
        <p:spPr>
          <a:xfrm>
            <a:off x="457200" y="1400176"/>
            <a:ext cx="4040188" cy="639762"/>
          </a:xfrm>
        </p:spPr>
        <p:txBody>
          <a:bodyPr/>
          <a:lstStyle/>
          <a:p>
            <a:r>
              <a:rPr lang="en-US" altLang="zh-CN" sz="2400" dirty="0"/>
              <a:t>Test and scoring</a:t>
            </a:r>
          </a:p>
          <a:p>
            <a:endParaRPr lang="en-US" dirty="0"/>
          </a:p>
        </p:txBody>
      </p:sp>
      <p:sp>
        <p:nvSpPr>
          <p:cNvPr id="3" name="Content Placeholder 2">
            <a:extLst>
              <a:ext uri="{FF2B5EF4-FFF2-40B4-BE49-F238E27FC236}">
                <a16:creationId xmlns:a16="http://schemas.microsoft.com/office/drawing/2014/main" id="{9CF8B87D-5BD8-FED4-151D-95BF44704F38}"/>
              </a:ext>
            </a:extLst>
          </p:cNvPr>
          <p:cNvSpPr>
            <a:spLocks noGrp="1"/>
          </p:cNvSpPr>
          <p:nvPr>
            <p:ph sz="half" idx="2"/>
          </p:nvPr>
        </p:nvSpPr>
        <p:spPr>
          <a:xfrm>
            <a:off x="36512" y="1720056"/>
            <a:ext cx="4040188" cy="4775993"/>
          </a:xfrm>
        </p:spPr>
        <p:txBody>
          <a:bodyPr>
            <a:normAutofit fontScale="92500" lnSpcReduction="20000"/>
          </a:bodyPr>
          <a:lstStyle/>
          <a:p>
            <a:pPr lvl="1"/>
            <a:r>
              <a:rPr lang="en-US" altLang="zh-CN" sz="1300" b="1" dirty="0">
                <a:latin typeface="Georgia" panose="02040502050405020303" pitchFamily="18" charset="0"/>
              </a:rPr>
              <a:t>Cross validation is used with 5 folds. </a:t>
            </a:r>
            <a:r>
              <a:rPr lang="en-US" altLang="zh-CN" sz="1400" dirty="0">
                <a:latin typeface="Georgia" panose="02040502050405020303" pitchFamily="18" charset="0"/>
              </a:rPr>
              <a:t>It </a:t>
            </a:r>
            <a:r>
              <a:rPr lang="en-US" sz="1400" dirty="0">
                <a:latin typeface="Georgia" panose="02040502050405020303" pitchFamily="18" charset="0"/>
              </a:rPr>
              <a:t>splits the data into a given number of folds (usually 5 or 10).</a:t>
            </a:r>
            <a:r>
              <a:rPr lang="en-US" altLang="zh-CN" sz="1400" dirty="0">
                <a:latin typeface="Georgia" panose="02040502050405020303" pitchFamily="18" charset="0"/>
              </a:rPr>
              <a:t>The algorithm is tested by holding out examples from one fold at a time; the model is induced from other folds and examples from the held out fold are classified. This is repeated for all the folds.</a:t>
            </a:r>
          </a:p>
          <a:p>
            <a:pPr lvl="1"/>
            <a:r>
              <a:rPr lang="en-US" altLang="zh-CN" sz="1400" dirty="0">
                <a:latin typeface="Georgia" panose="02040502050405020303" pitchFamily="18" charset="0"/>
                <a:cs typeface="Arial" panose="020B0604020202020204" pitchFamily="34" charset="0"/>
              </a:rPr>
              <a:t>Classification accuracy (</a:t>
            </a:r>
            <a:r>
              <a:rPr lang="en-US" altLang="zh-CN" sz="1400" dirty="0">
                <a:solidFill>
                  <a:srgbClr val="FE7A00"/>
                </a:solidFill>
                <a:latin typeface="Georgia" panose="02040502050405020303" pitchFamily="18" charset="0"/>
                <a:cs typeface="Arial" panose="020B0604020202020204" pitchFamily="34" charset="0"/>
              </a:rPr>
              <a:t>CA</a:t>
            </a:r>
            <a:r>
              <a:rPr lang="en-US" altLang="zh-CN" sz="1400" dirty="0">
                <a:latin typeface="Georgia" panose="02040502050405020303" pitchFamily="18" charset="0"/>
                <a:cs typeface="Arial" panose="020B0604020202020204" pitchFamily="34" charset="0"/>
              </a:rPr>
              <a:t>): the proportion of correctly classified examples.</a:t>
            </a:r>
          </a:p>
          <a:p>
            <a:pPr lvl="1"/>
            <a:r>
              <a:rPr lang="en-US" altLang="zh-CN" sz="1400" dirty="0">
                <a:solidFill>
                  <a:srgbClr val="FE7A00"/>
                </a:solidFill>
                <a:latin typeface="Georgia" panose="02040502050405020303" pitchFamily="18" charset="0"/>
                <a:cs typeface="Arial" panose="020B0604020202020204" pitchFamily="34" charset="0"/>
              </a:rPr>
              <a:t>F-1</a:t>
            </a:r>
            <a:r>
              <a:rPr lang="en-US" altLang="zh-CN" sz="1400" dirty="0">
                <a:latin typeface="Georgia" panose="02040502050405020303" pitchFamily="18" charset="0"/>
                <a:cs typeface="Arial" panose="020B0604020202020204" pitchFamily="34" charset="0"/>
              </a:rPr>
              <a:t> is a weighted harmonic mean of precision and recall</a:t>
            </a:r>
          </a:p>
          <a:p>
            <a:pPr lvl="1"/>
            <a:r>
              <a:rPr lang="en-US" altLang="zh-CN" sz="1400" dirty="0">
                <a:solidFill>
                  <a:srgbClr val="FE7A00"/>
                </a:solidFill>
                <a:latin typeface="Georgia" panose="02040502050405020303" pitchFamily="18" charset="0"/>
                <a:cs typeface="Arial" panose="020B0604020202020204" pitchFamily="34" charset="0"/>
              </a:rPr>
              <a:t>Precision</a:t>
            </a:r>
            <a:r>
              <a:rPr lang="en-US" altLang="zh-CN" sz="1400" dirty="0">
                <a:latin typeface="Georgia" panose="02040502050405020303" pitchFamily="18" charset="0"/>
                <a:cs typeface="Arial" panose="020B0604020202020204" pitchFamily="34" charset="0"/>
              </a:rPr>
              <a:t> is the proportion of true positives among instances classified as positive, e.g. the proportion of Iris virginica correctly identified as Iris virginica.</a:t>
            </a:r>
          </a:p>
          <a:p>
            <a:pPr lvl="1"/>
            <a:r>
              <a:rPr lang="en-US" sz="1400" dirty="0">
                <a:solidFill>
                  <a:srgbClr val="FE7A00"/>
                </a:solidFill>
                <a:latin typeface="Georgia" panose="02040502050405020303" pitchFamily="18" charset="0"/>
                <a:cs typeface="Arial" panose="020B0604020202020204" pitchFamily="34" charset="0"/>
              </a:rPr>
              <a:t>Recall</a:t>
            </a:r>
            <a:r>
              <a:rPr lang="en-US" sz="1400" b="0" i="0" dirty="0">
                <a:solidFill>
                  <a:srgbClr val="1F1F1F"/>
                </a:solidFill>
                <a:effectLst/>
                <a:latin typeface="Georgia" panose="02040502050405020303" pitchFamily="18" charset="0"/>
                <a:cs typeface="Arial" panose="020B0604020202020204" pitchFamily="34" charset="0"/>
              </a:rPr>
              <a:t> is the proportion of true positives among all positive instances in the data, e.g. the number of </a:t>
            </a:r>
            <a:r>
              <a:rPr lang="en-US" sz="1400" dirty="0">
                <a:solidFill>
                  <a:srgbClr val="1F1F1F"/>
                </a:solidFill>
                <a:latin typeface="Georgia" panose="02040502050405020303" pitchFamily="18" charset="0"/>
                <a:cs typeface="Arial" panose="020B0604020202020204" pitchFamily="34" charset="0"/>
              </a:rPr>
              <a:t>M </a:t>
            </a:r>
            <a:r>
              <a:rPr lang="en-US" sz="1400" b="0" i="0" dirty="0">
                <a:solidFill>
                  <a:srgbClr val="1F1F1F"/>
                </a:solidFill>
                <a:effectLst/>
                <a:latin typeface="Georgia" panose="02040502050405020303" pitchFamily="18" charset="0"/>
                <a:cs typeface="Arial" panose="020B0604020202020204" pitchFamily="34" charset="0"/>
              </a:rPr>
              <a:t>among all diagnosed as M</a:t>
            </a:r>
          </a:p>
          <a:p>
            <a:pPr lvl="1"/>
            <a:r>
              <a:rPr lang="en-US" sz="1400" dirty="0">
                <a:solidFill>
                  <a:srgbClr val="FE7A00"/>
                </a:solidFill>
                <a:latin typeface="Georgia" panose="02040502050405020303" pitchFamily="18" charset="0"/>
                <a:cs typeface="Arial" panose="020B0604020202020204" pitchFamily="34" charset="0"/>
              </a:rPr>
              <a:t>Matthews correlation coefficient (MCC) </a:t>
            </a:r>
            <a:r>
              <a:rPr lang="en-US" sz="1400" b="0" i="0" dirty="0">
                <a:solidFill>
                  <a:srgbClr val="1F1F1F"/>
                </a:solidFill>
                <a:effectLst/>
                <a:latin typeface="Georgia" panose="02040502050405020303" pitchFamily="18" charset="0"/>
                <a:cs typeface="Arial" panose="020B0604020202020204" pitchFamily="34" charset="0"/>
              </a:rPr>
              <a:t>takes into account true and false positives and negatives and is generally regarded as a balanced measure which can be used even if the classes are of very different sizes</a:t>
            </a:r>
          </a:p>
          <a:p>
            <a:pPr lvl="1"/>
            <a:endParaRPr lang="en-US" sz="1400" b="0" i="0" dirty="0">
              <a:solidFill>
                <a:srgbClr val="1F1F1F"/>
              </a:solidFill>
              <a:effectLst/>
              <a:latin typeface="__Source_Sans_3_051996"/>
            </a:endParaRPr>
          </a:p>
          <a:p>
            <a:pPr lvl="1"/>
            <a:endParaRPr lang="en-US" sz="1200" b="0" i="0" dirty="0">
              <a:solidFill>
                <a:srgbClr val="1F1F1F"/>
              </a:solidFill>
              <a:effectLst/>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pic>
        <p:nvPicPr>
          <p:cNvPr id="6" name="Picture 5" descr="A screenshot of a computer&#10;&#10;Description automatically generated">
            <a:extLst>
              <a:ext uri="{FF2B5EF4-FFF2-40B4-BE49-F238E27FC236}">
                <a16:creationId xmlns:a16="http://schemas.microsoft.com/office/drawing/2014/main" id="{269E4656-3F4C-95E3-5F2A-012CE247CF23}"/>
              </a:ext>
            </a:extLst>
          </p:cNvPr>
          <p:cNvPicPr>
            <a:picLocks noChangeAspect="1"/>
          </p:cNvPicPr>
          <p:nvPr/>
        </p:nvPicPr>
        <p:blipFill>
          <a:blip r:embed="rId3"/>
          <a:stretch>
            <a:fillRect/>
          </a:stretch>
        </p:blipFill>
        <p:spPr>
          <a:xfrm>
            <a:off x="4229099" y="1400176"/>
            <a:ext cx="4610100" cy="3297326"/>
          </a:xfrm>
          <a:prstGeom prst="rect">
            <a:avLst/>
          </a:prstGeom>
          <a:noFill/>
        </p:spPr>
      </p:pic>
      <p:sp>
        <p:nvSpPr>
          <p:cNvPr id="4" name="Title 1">
            <a:extLst>
              <a:ext uri="{FF2B5EF4-FFF2-40B4-BE49-F238E27FC236}">
                <a16:creationId xmlns:a16="http://schemas.microsoft.com/office/drawing/2014/main" id="{7A474A58-AB0E-6C05-7861-7EF0B3FAD810}"/>
              </a:ext>
            </a:extLst>
          </p:cNvPr>
          <p:cNvSpPr txBox="1">
            <a:spLocks/>
          </p:cNvSpPr>
          <p:nvPr/>
        </p:nvSpPr>
        <p:spPr>
          <a:xfrm>
            <a:off x="4649787" y="4886324"/>
            <a:ext cx="4610099"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pPr lvl="1"/>
            <a:r>
              <a:rPr lang="en-US" altLang="zh-CN" sz="2000" dirty="0"/>
              <a:t>Data Sampler: split the data into training and testing</a:t>
            </a:r>
          </a:p>
          <a:p>
            <a:pPr lvl="1"/>
            <a:endParaRPr lang="en-US" altLang="zh-CN" sz="1100" dirty="0"/>
          </a:p>
        </p:txBody>
      </p:sp>
      <p:pic>
        <p:nvPicPr>
          <p:cNvPr id="7" name="Picture 6">
            <a:extLst>
              <a:ext uri="{FF2B5EF4-FFF2-40B4-BE49-F238E27FC236}">
                <a16:creationId xmlns:a16="http://schemas.microsoft.com/office/drawing/2014/main" id="{F4236FD6-2251-F706-EFB5-812486008A50}"/>
              </a:ext>
            </a:extLst>
          </p:cNvPr>
          <p:cNvPicPr>
            <a:picLocks noChangeAspect="1"/>
          </p:cNvPicPr>
          <p:nvPr/>
        </p:nvPicPr>
        <p:blipFill>
          <a:blip r:embed="rId4"/>
          <a:stretch>
            <a:fillRect/>
          </a:stretch>
        </p:blipFill>
        <p:spPr>
          <a:xfrm>
            <a:off x="4230650" y="4886324"/>
            <a:ext cx="838273" cy="990686"/>
          </a:xfrm>
          <a:prstGeom prst="rect">
            <a:avLst/>
          </a:prstGeom>
        </p:spPr>
      </p:pic>
    </p:spTree>
    <p:extLst>
      <p:ext uri="{BB962C8B-B14F-4D97-AF65-F5344CB8AC3E}">
        <p14:creationId xmlns:p14="http://schemas.microsoft.com/office/powerpoint/2010/main" val="134045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B015-4E2D-EA9C-A440-176DF2674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BD0DF-D174-186E-98DD-B4594A66E962}"/>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3400" dirty="0"/>
            </a:br>
            <a:r>
              <a:rPr lang="en-US" sz="3400" dirty="0"/>
              <a:t>Model Evaluation – Confusion Matrix</a:t>
            </a:r>
          </a:p>
        </p:txBody>
      </p:sp>
      <p:sp>
        <p:nvSpPr>
          <p:cNvPr id="13" name="Content Placeholder 2">
            <a:extLst>
              <a:ext uri="{FF2B5EF4-FFF2-40B4-BE49-F238E27FC236}">
                <a16:creationId xmlns:a16="http://schemas.microsoft.com/office/drawing/2014/main" id="{1BAD9F4D-FF45-8C55-83BD-AAC9816062BD}"/>
              </a:ext>
            </a:extLst>
          </p:cNvPr>
          <p:cNvSpPr>
            <a:spLocks noGrp="1"/>
          </p:cNvSpPr>
          <p:nvPr>
            <p:ph sz="half" idx="1"/>
          </p:nvPr>
        </p:nvSpPr>
        <p:spPr>
          <a:xfrm>
            <a:off x="457200" y="1521000"/>
            <a:ext cx="4038600" cy="4525963"/>
          </a:xfrm>
        </p:spPr>
        <p:txBody>
          <a:bodyPr>
            <a:normAutofit/>
          </a:bodyPr>
          <a:lstStyle/>
          <a:p>
            <a:pPr marL="0" indent="0">
              <a:buNone/>
            </a:pPr>
            <a:r>
              <a:rPr lang="en-US" sz="2400" dirty="0">
                <a:latin typeface="Georgia" panose="02040502050405020303" pitchFamily="18" charset="0"/>
              </a:rPr>
              <a:t>Shows proportions between the predicted and actual class</a:t>
            </a:r>
          </a:p>
          <a:p>
            <a:pPr marL="0" indent="0">
              <a:buNone/>
            </a:pPr>
            <a:r>
              <a:rPr lang="en-US" sz="2400" dirty="0">
                <a:latin typeface="Georgia" panose="02040502050405020303" pitchFamily="18" charset="0"/>
              </a:rPr>
              <a:t>1. Select: output data </a:t>
            </a:r>
          </a:p>
          <a:p>
            <a:pPr marL="0" indent="0">
              <a:buNone/>
            </a:pPr>
            <a:r>
              <a:rPr lang="en-US" sz="2400" dirty="0">
                <a:latin typeface="Georgia" panose="02040502050405020303" pitchFamily="18" charset="0"/>
              </a:rPr>
              <a:t>   - </a:t>
            </a:r>
            <a:r>
              <a:rPr lang="en-US" sz="2000" dirty="0">
                <a:latin typeface="Georgia" panose="02040502050405020303" pitchFamily="18" charset="0"/>
              </a:rPr>
              <a:t>Correct data</a:t>
            </a:r>
          </a:p>
          <a:p>
            <a:pPr marL="0" indent="0">
              <a:buNone/>
            </a:pPr>
            <a:r>
              <a:rPr lang="en-US" sz="2000" dirty="0">
                <a:latin typeface="Georgia" panose="02040502050405020303" pitchFamily="18" charset="0"/>
              </a:rPr>
              <a:t>    - Misclassified data</a:t>
            </a:r>
          </a:p>
          <a:p>
            <a:pPr marL="0" indent="0">
              <a:buNone/>
            </a:pPr>
            <a:r>
              <a:rPr lang="en-US" sz="2000" dirty="0">
                <a:latin typeface="Georgia" panose="02040502050405020303" pitchFamily="18" charset="0"/>
              </a:rPr>
              <a:t>    - None</a:t>
            </a:r>
          </a:p>
          <a:p>
            <a:pPr marL="0" indent="0">
              <a:buNone/>
            </a:pPr>
            <a:r>
              <a:rPr lang="en-US" sz="2000" dirty="0">
                <a:latin typeface="Georgia" panose="02040502050405020303" pitchFamily="18" charset="0"/>
              </a:rPr>
              <a:t>2. Add predictions and probabilities in the output</a:t>
            </a:r>
          </a:p>
          <a:p>
            <a:pPr marL="0" indent="0">
              <a:buNone/>
            </a:pPr>
            <a:r>
              <a:rPr lang="en-US" sz="2000" dirty="0">
                <a:latin typeface="Georgia" panose="02040502050405020303" pitchFamily="18" charset="0"/>
              </a:rPr>
              <a:t>3. Produce a report</a:t>
            </a:r>
          </a:p>
        </p:txBody>
      </p:sp>
      <p:sp>
        <p:nvSpPr>
          <p:cNvPr id="4" name="Title 1">
            <a:extLst>
              <a:ext uri="{FF2B5EF4-FFF2-40B4-BE49-F238E27FC236}">
                <a16:creationId xmlns:a16="http://schemas.microsoft.com/office/drawing/2014/main" id="{6677A908-5F8B-0223-D322-755BAD45B28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5" name="Content Placeholder 14">
            <a:extLst>
              <a:ext uri="{FF2B5EF4-FFF2-40B4-BE49-F238E27FC236}">
                <a16:creationId xmlns:a16="http://schemas.microsoft.com/office/drawing/2014/main" id="{FA4C6BDE-5F42-5959-839F-1273077B8058}"/>
              </a:ext>
            </a:extLst>
          </p:cNvPr>
          <p:cNvPicPr>
            <a:picLocks noGrp="1" noChangeAspect="1"/>
          </p:cNvPicPr>
          <p:nvPr>
            <p:ph sz="half" idx="2"/>
          </p:nvPr>
        </p:nvPicPr>
        <p:blipFill>
          <a:blip r:embed="rId3"/>
          <a:stretch>
            <a:fillRect/>
          </a:stretch>
        </p:blipFill>
        <p:spPr>
          <a:xfrm>
            <a:off x="4572000" y="1786932"/>
            <a:ext cx="4038600" cy="3284135"/>
          </a:xfrm>
        </p:spPr>
      </p:pic>
    </p:spTree>
    <p:extLst>
      <p:ext uri="{BB962C8B-B14F-4D97-AF65-F5344CB8AC3E}">
        <p14:creationId xmlns:p14="http://schemas.microsoft.com/office/powerpoint/2010/main" val="78458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990E-09E1-424B-A476-A91382FDF21C}"/>
              </a:ext>
            </a:extLst>
          </p:cNvPr>
          <p:cNvSpPr>
            <a:spLocks noGrp="1"/>
          </p:cNvSpPr>
          <p:nvPr>
            <p:ph type="title"/>
          </p:nvPr>
        </p:nvSpPr>
        <p:spPr>
          <a:xfrm>
            <a:off x="457200" y="274638"/>
            <a:ext cx="8229600" cy="1143000"/>
          </a:xfrm>
        </p:spPr>
        <p:txBody>
          <a:bodyPr anchor="ctr">
            <a:normAutofit/>
          </a:bodyPr>
          <a:lstStyle/>
          <a:p>
            <a:r>
              <a:rPr lang="en-US" dirty="0"/>
              <a:t>Links </a:t>
            </a:r>
          </a:p>
        </p:txBody>
      </p:sp>
      <p:sp>
        <p:nvSpPr>
          <p:cNvPr id="12" name="Content Placeholder 2">
            <a:extLst>
              <a:ext uri="{FF2B5EF4-FFF2-40B4-BE49-F238E27FC236}">
                <a16:creationId xmlns:a16="http://schemas.microsoft.com/office/drawing/2014/main" id="{539E131A-8445-C719-0DD9-521AD9DD4F59}"/>
              </a:ext>
            </a:extLst>
          </p:cNvPr>
          <p:cNvSpPr>
            <a:spLocks noGrp="1"/>
          </p:cNvSpPr>
          <p:nvPr>
            <p:ph sz="half" idx="1"/>
          </p:nvPr>
        </p:nvSpPr>
        <p:spPr>
          <a:xfrm>
            <a:off x="457200" y="1485900"/>
            <a:ext cx="4038600" cy="4640263"/>
          </a:xfrm>
        </p:spPr>
        <p:txBody>
          <a:bodyPr>
            <a:normAutofit/>
          </a:bodyPr>
          <a:lstStyle/>
          <a:p>
            <a:r>
              <a:rPr lang="en-US" sz="2400" dirty="0">
                <a:latin typeface="Georgia" panose="02040502050405020303" pitchFamily="18" charset="0"/>
                <a:cs typeface="Arial" panose="020B0604020202020204" pitchFamily="34" charset="0"/>
              </a:rPr>
              <a:t>Links between two widgets can transfer objects from the one widget to the other widget. </a:t>
            </a:r>
          </a:p>
          <a:p>
            <a:pPr lvl="1" indent="-342900">
              <a:buFontTx/>
              <a:buChar char="-"/>
            </a:pPr>
            <a:r>
              <a:rPr lang="en-US" sz="2000" dirty="0">
                <a:latin typeface="Georgia" panose="02040502050405020303" pitchFamily="18" charset="0"/>
                <a:cs typeface="Arial" panose="020B0604020202020204" pitchFamily="34" charset="0"/>
              </a:rPr>
              <a:t>Classifier </a:t>
            </a:r>
          </a:p>
          <a:p>
            <a:pPr lvl="1" indent="-342900">
              <a:buFontTx/>
              <a:buChar char="-"/>
            </a:pPr>
            <a:r>
              <a:rPr lang="en-US" sz="2000" dirty="0">
                <a:latin typeface="Georgia" panose="02040502050405020303" pitchFamily="18" charset="0"/>
                <a:cs typeface="Arial" panose="020B0604020202020204" pitchFamily="34" charset="0"/>
              </a:rPr>
              <a:t>Learner or Model</a:t>
            </a:r>
          </a:p>
          <a:p>
            <a:pPr lvl="1" indent="-342900">
              <a:buFontTx/>
              <a:buChar char="-"/>
            </a:pPr>
            <a:r>
              <a:rPr lang="en-US" sz="2000" dirty="0">
                <a:latin typeface="Georgia" panose="02040502050405020303" pitchFamily="18" charset="0"/>
                <a:cs typeface="Arial" panose="020B0604020202020204" pitchFamily="34" charset="0"/>
              </a:rPr>
              <a:t>Data</a:t>
            </a:r>
          </a:p>
          <a:p>
            <a:pPr lvl="1" indent="-342900">
              <a:buFontTx/>
              <a:buChar char="-"/>
            </a:pPr>
            <a:r>
              <a:rPr lang="en-US" sz="2000" dirty="0">
                <a:latin typeface="Georgia" panose="02040502050405020303" pitchFamily="18" charset="0"/>
                <a:cs typeface="Arial" panose="020B0604020202020204" pitchFamily="34" charset="0"/>
              </a:rPr>
              <a:t>Predictions</a:t>
            </a:r>
          </a:p>
          <a:p>
            <a:pPr lvl="1" indent="-342900">
              <a:buFontTx/>
              <a:buChar char="-"/>
            </a:pPr>
            <a:r>
              <a:rPr lang="en-US" sz="2000" dirty="0">
                <a:latin typeface="Georgia" panose="02040502050405020303" pitchFamily="18" charset="0"/>
                <a:cs typeface="Arial" panose="020B0604020202020204" pitchFamily="34" charset="0"/>
              </a:rPr>
              <a:t>Objects</a:t>
            </a:r>
          </a:p>
          <a:p>
            <a:pPr lvl="1" indent="-342900">
              <a:buFontTx/>
              <a:buChar char="-"/>
            </a:pPr>
            <a:endParaRPr lang="en-US" dirty="0"/>
          </a:p>
        </p:txBody>
      </p:sp>
      <p:pic>
        <p:nvPicPr>
          <p:cNvPr id="7" name="Content Placeholder 6">
            <a:extLst>
              <a:ext uri="{FF2B5EF4-FFF2-40B4-BE49-F238E27FC236}">
                <a16:creationId xmlns:a16="http://schemas.microsoft.com/office/drawing/2014/main" id="{D9CCE0D5-D0D7-5A4F-1FA7-B11CCEAE8F8E}"/>
              </a:ext>
            </a:extLst>
          </p:cNvPr>
          <p:cNvPicPr>
            <a:picLocks noGrp="1" noChangeAspect="1"/>
          </p:cNvPicPr>
          <p:nvPr>
            <p:ph sz="half" idx="2"/>
          </p:nvPr>
        </p:nvPicPr>
        <p:blipFill>
          <a:blip r:embed="rId3"/>
          <a:stretch>
            <a:fillRect/>
          </a:stretch>
        </p:blipFill>
        <p:spPr>
          <a:xfrm>
            <a:off x="4648200" y="2414333"/>
            <a:ext cx="4038600" cy="2897696"/>
          </a:xfrm>
          <a:noFill/>
        </p:spPr>
      </p:pic>
    </p:spTree>
    <p:extLst>
      <p:ext uri="{BB962C8B-B14F-4D97-AF65-F5344CB8AC3E}">
        <p14:creationId xmlns:p14="http://schemas.microsoft.com/office/powerpoint/2010/main" val="1126348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61A2-C01B-BA4E-C82F-127CBDE0B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018F2-DC1A-4718-6965-BB74DFC8AAF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Model Evaluation – Scatter plot </a:t>
            </a:r>
            <a:br>
              <a:rPr lang="en-US" altLang="zh-CN" sz="3600" dirty="0"/>
            </a:br>
            <a:endParaRPr lang="en-US" sz="3600" dirty="0"/>
          </a:p>
        </p:txBody>
      </p:sp>
      <p:sp>
        <p:nvSpPr>
          <p:cNvPr id="3" name="Content Placeholder 2">
            <a:extLst>
              <a:ext uri="{FF2B5EF4-FFF2-40B4-BE49-F238E27FC236}">
                <a16:creationId xmlns:a16="http://schemas.microsoft.com/office/drawing/2014/main" id="{BE82112C-187D-9FB2-BEBC-85A9582A0D4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Scatter plot: visually show misclassified the observations by x and y variables.</a:t>
            </a:r>
            <a:r>
              <a:rPr lang="en-US" altLang="zh-CN" sz="2000" dirty="0"/>
              <a:t> </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58381A-230A-8606-AFB1-C0B7B7A94C1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D3E5B85-7515-53CF-9273-6B231351647B}"/>
              </a:ext>
            </a:extLst>
          </p:cNvPr>
          <p:cNvPicPr>
            <a:picLocks noChangeAspect="1"/>
          </p:cNvPicPr>
          <p:nvPr/>
        </p:nvPicPr>
        <p:blipFill>
          <a:blip r:embed="rId3"/>
          <a:stretch>
            <a:fillRect/>
          </a:stretch>
        </p:blipFill>
        <p:spPr>
          <a:xfrm>
            <a:off x="930592" y="1740023"/>
            <a:ext cx="6492399" cy="4287976"/>
          </a:xfrm>
          <a:prstGeom prst="rect">
            <a:avLst/>
          </a:prstGeom>
        </p:spPr>
      </p:pic>
    </p:spTree>
    <p:extLst>
      <p:ext uri="{BB962C8B-B14F-4D97-AF65-F5344CB8AC3E}">
        <p14:creationId xmlns:p14="http://schemas.microsoft.com/office/powerpoint/2010/main" val="79107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D565-F86C-F6CF-C642-8D519E0B4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501E-5F80-FAE0-71E2-799F655404E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9B9BAB1C-EE4B-C82D-E7C1-50B1A875107C}"/>
              </a:ext>
            </a:extLst>
          </p:cNvPr>
          <p:cNvSpPr>
            <a:spLocks noGrp="1"/>
          </p:cNvSpPr>
          <p:nvPr>
            <p:ph idx="1"/>
          </p:nvPr>
        </p:nvSpPr>
        <p:spPr>
          <a:xfrm>
            <a:off x="200025" y="1048385"/>
            <a:ext cx="8772525" cy="4525963"/>
          </a:xfrm>
        </p:spPr>
        <p:txBody>
          <a:bodyPr>
            <a:normAutofit fontScale="92500" lnSpcReduction="10000"/>
          </a:bodyPr>
          <a:lstStyle/>
          <a:p>
            <a:pPr algn="just"/>
            <a:r>
              <a:rPr lang="en-US" altLang="zh-CN" sz="1800" dirty="0">
                <a:solidFill>
                  <a:srgbClr val="1F1F1F"/>
                </a:solidFill>
                <a:latin typeface="Georgia" panose="02040502050405020303" pitchFamily="18" charset="0"/>
                <a:cs typeface="Arial" panose="020B0604020202020204" pitchFamily="34" charset="0"/>
              </a:rPr>
              <a:t>Analyze the proportion of true positive data instances in relation to the classifier's threshold or the number of instances that we classify as positive. lift curve, cumulative gains, and precision-recall curve.</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Lift curve </a:t>
            </a:r>
            <a:r>
              <a:rPr lang="en-US" sz="1800" dirty="0">
                <a:solidFill>
                  <a:srgbClr val="1F1F1F"/>
                </a:solidFill>
                <a:latin typeface="Georgia" panose="02040502050405020303" pitchFamily="18" charset="0"/>
                <a:cs typeface="Arial" panose="020B0604020202020204" pitchFamily="34" charset="0"/>
              </a:rPr>
              <a:t>shows the ratio between lift (the proportion of true positive instances to all positive instances in the prediction) and the proportion of positive instances. The higher the initial curve and the longer it is flat, the better the model. </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Cumulative gains chart </a:t>
            </a:r>
            <a:r>
              <a:rPr lang="en-US" sz="1800" dirty="0">
                <a:solidFill>
                  <a:srgbClr val="1F1F1F"/>
                </a:solidFill>
                <a:latin typeface="Georgia" panose="02040502050405020303" pitchFamily="18" charset="0"/>
                <a:cs typeface="Arial" panose="020B0604020202020204" pitchFamily="34" charset="0"/>
              </a:rPr>
              <a:t>shows the ratio of true positive instances (for example, people with heart disease) and support, which is the fraction of positively predicted instances (the ratio of patients with a heart disease in the prediction), assuming that the instances are ordered according to the model's probability of being positive (e.g. how likely the person has the disease). The greater the area between the curve and the baseline (dashed diagonal line), the better the model.</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Precision-recall </a:t>
            </a:r>
            <a:r>
              <a:rPr lang="en-US" sz="1800" dirty="0">
                <a:solidFill>
                  <a:srgbClr val="1F1F1F"/>
                </a:solidFill>
                <a:latin typeface="Georgia" panose="02040502050405020303" pitchFamily="18" charset="0"/>
                <a:cs typeface="Arial" panose="020B0604020202020204" pitchFamily="34" charset="0"/>
              </a:rPr>
              <a:t>curve shows the ratio between precision (ratio of true positives in positive predictions) and recall (ratio of true positives in positive class) at different thresholds. Ideally one aims at a high area under the curve.</a:t>
            </a:r>
          </a:p>
          <a:p>
            <a:pPr lvl="1"/>
            <a:endParaRPr lang="en-US" altLang="zh-CN" sz="1800" dirty="0">
              <a:solidFill>
                <a:srgbClr val="1F1F1F"/>
              </a:solidFill>
              <a:latin typeface="__Source_Sans_3_051996"/>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9C4F6CDF-A316-EBFE-1C9F-C9C428ACA3C6}"/>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97439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6480-90A4-6CA4-F7A9-75EC382EA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1212F-02B1-71DA-43CF-2C4028404A6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05AFDFD9-F13D-B476-6625-535BDC193922}"/>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D79CE2C-6FA2-99D7-668E-893048F8F3A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5" name="Picture 4">
            <a:extLst>
              <a:ext uri="{FF2B5EF4-FFF2-40B4-BE49-F238E27FC236}">
                <a16:creationId xmlns:a16="http://schemas.microsoft.com/office/drawing/2014/main" id="{20F93F2F-368B-D5FE-CA57-2F4379456FEC}"/>
              </a:ext>
            </a:extLst>
          </p:cNvPr>
          <p:cNvPicPr>
            <a:picLocks noChangeAspect="1"/>
          </p:cNvPicPr>
          <p:nvPr/>
        </p:nvPicPr>
        <p:blipFill>
          <a:blip r:embed="rId3"/>
          <a:stretch>
            <a:fillRect/>
          </a:stretch>
        </p:blipFill>
        <p:spPr>
          <a:xfrm>
            <a:off x="2549078" y="1801101"/>
            <a:ext cx="6261135" cy="4230991"/>
          </a:xfrm>
          <a:prstGeom prst="rect">
            <a:avLst/>
          </a:prstGeom>
        </p:spPr>
      </p:pic>
      <p:pic>
        <p:nvPicPr>
          <p:cNvPr id="7" name="Picture 6">
            <a:extLst>
              <a:ext uri="{FF2B5EF4-FFF2-40B4-BE49-F238E27FC236}">
                <a16:creationId xmlns:a16="http://schemas.microsoft.com/office/drawing/2014/main" id="{359F8E36-9795-F61C-C2F0-6E48AF3F868D}"/>
              </a:ext>
            </a:extLst>
          </p:cNvPr>
          <p:cNvPicPr>
            <a:picLocks noChangeAspect="1"/>
          </p:cNvPicPr>
          <p:nvPr/>
        </p:nvPicPr>
        <p:blipFill>
          <a:blip r:embed="rId4"/>
          <a:stretch>
            <a:fillRect/>
          </a:stretch>
        </p:blipFill>
        <p:spPr>
          <a:xfrm>
            <a:off x="681887" y="871380"/>
            <a:ext cx="2370025" cy="929721"/>
          </a:xfrm>
          <a:prstGeom prst="rect">
            <a:avLst/>
          </a:prstGeom>
        </p:spPr>
      </p:pic>
    </p:spTree>
    <p:extLst>
      <p:ext uri="{BB962C8B-B14F-4D97-AF65-F5344CB8AC3E}">
        <p14:creationId xmlns:p14="http://schemas.microsoft.com/office/powerpoint/2010/main" val="372986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9A38C-B67A-389F-F197-24948E009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60A9E-90BD-015C-6284-3DBB63062858}"/>
              </a:ext>
            </a:extLst>
          </p:cNvPr>
          <p:cNvSpPr>
            <a:spLocks noGrp="1"/>
          </p:cNvSpPr>
          <p:nvPr>
            <p:ph type="title"/>
          </p:nvPr>
        </p:nvSpPr>
        <p:spPr>
          <a:xfrm>
            <a:off x="415873" y="-42474"/>
            <a:ext cx="8229600" cy="1143000"/>
          </a:xfrm>
        </p:spPr>
        <p:txBody>
          <a:bodyPr>
            <a:normAutofit fontScale="90000"/>
          </a:bodyPr>
          <a:lstStyle/>
          <a:p>
            <a:r>
              <a:rPr lang="en-US" sz="3600" dirty="0"/>
              <a:t>Make Predictions Using Scoring Data</a:t>
            </a:r>
          </a:p>
        </p:txBody>
      </p:sp>
      <p:sp>
        <p:nvSpPr>
          <p:cNvPr id="3" name="Content Placeholder 2">
            <a:extLst>
              <a:ext uri="{FF2B5EF4-FFF2-40B4-BE49-F238E27FC236}">
                <a16:creationId xmlns:a16="http://schemas.microsoft.com/office/drawing/2014/main" id="{CE1E7882-7A40-FBB1-E864-EA9B3B183E05}"/>
              </a:ext>
            </a:extLst>
          </p:cNvPr>
          <p:cNvSpPr>
            <a:spLocks noGrp="1"/>
          </p:cNvSpPr>
          <p:nvPr>
            <p:ph idx="1"/>
          </p:nvPr>
        </p:nvSpPr>
        <p:spPr>
          <a:xfrm>
            <a:off x="200025" y="904875"/>
            <a:ext cx="8943975" cy="4669473"/>
          </a:xfrm>
        </p:spPr>
        <p:txBody>
          <a:bodyPr/>
          <a:lstStyle/>
          <a:p>
            <a:pPr marL="457200" lvl="1" indent="0">
              <a:buNone/>
            </a:pPr>
            <a:r>
              <a:rPr lang="en-US" altLang="zh-CN" sz="2000" dirty="0"/>
              <a:t>Two ways to make a prediction</a:t>
            </a:r>
          </a:p>
          <a:p>
            <a:pPr marL="914400" lvl="1" indent="-457200">
              <a:buAutoNum type="arabicPeriod"/>
            </a:pPr>
            <a:r>
              <a:rPr lang="en-US" altLang="zh-CN" sz="2000" dirty="0"/>
              <a:t>Save the best model, then load the model and make predictions </a:t>
            </a:r>
          </a:p>
          <a:p>
            <a:pPr marL="914400" lvl="1" indent="-457200">
              <a:buFont typeface="Arial"/>
              <a:buAutoNum type="arabicPeriod"/>
            </a:pPr>
            <a:r>
              <a:rPr lang="en-US" altLang="zh-CN" sz="2000" dirty="0"/>
              <a:t>Use the best model and make prediction directly – See Regression</a:t>
            </a:r>
          </a:p>
          <a:p>
            <a:pPr marL="914400" lvl="1" indent="-457200">
              <a:buAutoNum type="arabicPeriod"/>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C94591F9-8BDB-6ECD-71C6-B9346F87FF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6F3755E9-9DDE-6D3F-C4E6-E97B14F573C1}"/>
              </a:ext>
            </a:extLst>
          </p:cNvPr>
          <p:cNvPicPr>
            <a:picLocks noChangeAspect="1"/>
          </p:cNvPicPr>
          <p:nvPr/>
        </p:nvPicPr>
        <p:blipFill>
          <a:blip r:embed="rId3"/>
          <a:srcRect l="4853" t="12380" b="77"/>
          <a:stretch/>
        </p:blipFill>
        <p:spPr>
          <a:xfrm>
            <a:off x="284214" y="2017117"/>
            <a:ext cx="8775596" cy="2237990"/>
          </a:xfrm>
          <a:prstGeom prst="rect">
            <a:avLst/>
          </a:prstGeom>
        </p:spPr>
      </p:pic>
      <p:pic>
        <p:nvPicPr>
          <p:cNvPr id="10" name="Picture 9">
            <a:extLst>
              <a:ext uri="{FF2B5EF4-FFF2-40B4-BE49-F238E27FC236}">
                <a16:creationId xmlns:a16="http://schemas.microsoft.com/office/drawing/2014/main" id="{D2DB3037-2581-C68E-555F-B05BBD242B2C}"/>
              </a:ext>
            </a:extLst>
          </p:cNvPr>
          <p:cNvPicPr>
            <a:picLocks noChangeAspect="1"/>
          </p:cNvPicPr>
          <p:nvPr/>
        </p:nvPicPr>
        <p:blipFill>
          <a:blip r:embed="rId4"/>
          <a:stretch>
            <a:fillRect/>
          </a:stretch>
        </p:blipFill>
        <p:spPr>
          <a:xfrm>
            <a:off x="82654" y="3857625"/>
            <a:ext cx="9144000" cy="2696260"/>
          </a:xfrm>
          <a:prstGeom prst="rect">
            <a:avLst/>
          </a:prstGeom>
        </p:spPr>
      </p:pic>
    </p:spTree>
    <p:extLst>
      <p:ext uri="{BB962C8B-B14F-4D97-AF65-F5344CB8AC3E}">
        <p14:creationId xmlns:p14="http://schemas.microsoft.com/office/powerpoint/2010/main" val="368584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8C96-4B98-AAD3-E42A-0E39C800D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539FE-FB3F-B442-BDDD-0DBB155F658B}"/>
              </a:ext>
            </a:extLst>
          </p:cNvPr>
          <p:cNvSpPr>
            <a:spLocks noGrp="1"/>
          </p:cNvSpPr>
          <p:nvPr>
            <p:ph type="title"/>
          </p:nvPr>
        </p:nvSpPr>
        <p:spPr/>
        <p:txBody>
          <a:bodyPr>
            <a:normAutofit/>
          </a:bodyPr>
          <a:lstStyle/>
          <a:p>
            <a:pPr algn="ctr"/>
            <a:r>
              <a:rPr lang="en-US" dirty="0"/>
              <a:t>RCS Support</a:t>
            </a:r>
          </a:p>
        </p:txBody>
      </p:sp>
      <p:sp>
        <p:nvSpPr>
          <p:cNvPr id="3" name="Content Placeholder 2">
            <a:extLst>
              <a:ext uri="{FF2B5EF4-FFF2-40B4-BE49-F238E27FC236}">
                <a16:creationId xmlns:a16="http://schemas.microsoft.com/office/drawing/2014/main" id="{46DDE464-7C4B-C8EC-0AA1-4F1813603ADA}"/>
              </a:ext>
            </a:extLst>
          </p:cNvPr>
          <p:cNvSpPr>
            <a:spLocks noGrp="1"/>
          </p:cNvSpPr>
          <p:nvPr>
            <p:ph idx="1"/>
          </p:nvPr>
        </p:nvSpPr>
        <p:spPr/>
        <p:txBody>
          <a:bodyPr>
            <a:normAutofit fontScale="92500"/>
          </a:bodyPr>
          <a:lstStyle/>
          <a:p>
            <a:r>
              <a:rPr lang="en-US" sz="2800" dirty="0"/>
              <a:t>RCS typically helps UT researchers with:</a:t>
            </a:r>
          </a:p>
          <a:p>
            <a:pPr lvl="1">
              <a:buFont typeface="Arial" panose="020B0604020202020204" pitchFamily="34" charset="0"/>
              <a:buChar char="•"/>
            </a:pPr>
            <a:r>
              <a:rPr lang="en-US" sz="2100" dirty="0"/>
              <a:t>Statistical consulting</a:t>
            </a:r>
          </a:p>
          <a:p>
            <a:pPr lvl="1">
              <a:buFont typeface="Arial" panose="020B0604020202020204" pitchFamily="34" charset="0"/>
              <a:buChar char="•"/>
            </a:pPr>
            <a:r>
              <a:rPr lang="en-US" sz="2100" dirty="0"/>
              <a:t>Research design and implementation</a:t>
            </a:r>
          </a:p>
          <a:p>
            <a:pPr lvl="1">
              <a:buFont typeface="Arial" panose="020B0604020202020204" pitchFamily="34" charset="0"/>
              <a:buChar char="•"/>
            </a:pPr>
            <a:r>
              <a:rPr lang="en-US" sz="2100" dirty="0"/>
              <a:t>Data collection strategies including; developing interview guides,  survey construction, and LabView data acquisition</a:t>
            </a:r>
          </a:p>
          <a:p>
            <a:pPr lvl="1">
              <a:buFont typeface="Arial" panose="020B0604020202020204" pitchFamily="34" charset="0"/>
              <a:buChar char="•"/>
            </a:pPr>
            <a:r>
              <a:rPr lang="en-US" sz="2100" dirty="0"/>
              <a:t>Data analysis using qualitative, quantitative, and GIS methods</a:t>
            </a:r>
          </a:p>
          <a:p>
            <a:pPr lvl="1">
              <a:buFont typeface="Arial" panose="020B0604020202020204" pitchFamily="34" charset="0"/>
              <a:buChar char="•"/>
            </a:pPr>
            <a:r>
              <a:rPr lang="en-US" sz="2100" dirty="0"/>
              <a:t>Co-author manuscript methods and results sections</a:t>
            </a:r>
          </a:p>
          <a:p>
            <a:pPr lvl="1"/>
            <a:r>
              <a:rPr lang="en-US" sz="2100" dirty="0"/>
              <a:t>Provide specialized research software support services including:</a:t>
            </a:r>
          </a:p>
          <a:p>
            <a:pPr lvl="2"/>
            <a:r>
              <a:rPr lang="en-US" sz="2100" dirty="0"/>
              <a:t>Installation and licensing</a:t>
            </a:r>
          </a:p>
          <a:p>
            <a:pPr lvl="2"/>
            <a:r>
              <a:rPr lang="en-US" sz="2100" dirty="0"/>
              <a:t>Akindi exam scoring </a:t>
            </a:r>
          </a:p>
          <a:p>
            <a:pPr lvl="1"/>
            <a:r>
              <a:rPr lang="en-US" sz="2100" dirty="0"/>
              <a:t>Provide short courses, workshops and guest lectures on supported specialized software used for research</a:t>
            </a:r>
          </a:p>
          <a:p>
            <a:pPr marL="914400" lvl="2" indent="0">
              <a:buNone/>
            </a:pPr>
            <a:endParaRPr lang="en-US" sz="2000" dirty="0"/>
          </a:p>
          <a:p>
            <a:pPr lvl="2"/>
            <a:endParaRPr lang="en-US" sz="2000" dirty="0"/>
          </a:p>
          <a:p>
            <a:pPr lvl="2"/>
            <a:endParaRPr lang="en-US" dirty="0"/>
          </a:p>
        </p:txBody>
      </p:sp>
    </p:spTree>
    <p:extLst>
      <p:ext uri="{BB962C8B-B14F-4D97-AF65-F5344CB8AC3E}">
        <p14:creationId xmlns:p14="http://schemas.microsoft.com/office/powerpoint/2010/main" val="38658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AA1B-02B1-AC2F-C5AF-292DF498D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0D50D-27EF-3EEF-1E25-95552ABEFE4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ML Variable Selection – Rank</a:t>
            </a:r>
            <a:br>
              <a:rPr lang="en-US" altLang="zh-CN" sz="3600" dirty="0"/>
            </a:br>
            <a:endParaRPr lang="en-US" sz="3600" dirty="0"/>
          </a:p>
        </p:txBody>
      </p:sp>
      <p:sp>
        <p:nvSpPr>
          <p:cNvPr id="3" name="Content Placeholder 2">
            <a:extLst>
              <a:ext uri="{FF2B5EF4-FFF2-40B4-BE49-F238E27FC236}">
                <a16:creationId xmlns:a16="http://schemas.microsoft.com/office/drawing/2014/main" id="{DADB34AC-A2AF-C5BC-AFA0-198D481703A3}"/>
              </a:ext>
            </a:extLst>
          </p:cNvPr>
          <p:cNvSpPr>
            <a:spLocks noGrp="1"/>
          </p:cNvSpPr>
          <p:nvPr>
            <p:ph idx="1"/>
          </p:nvPr>
        </p:nvSpPr>
        <p:spPr>
          <a:xfrm>
            <a:off x="200025" y="1048385"/>
            <a:ext cx="8943975" cy="4525963"/>
          </a:xfrm>
        </p:spPr>
        <p:txBody>
          <a:bodyPr/>
          <a:lstStyle/>
          <a:p>
            <a:pPr lvl="1"/>
            <a:r>
              <a:rPr lang="en-US" altLang="zh-CN" sz="1600" dirty="0">
                <a:latin typeface="Georgia" panose="02040502050405020303" pitchFamily="18" charset="0"/>
              </a:rPr>
              <a:t>Rank scores variables according to their correlation with discrete or numeric target variable, based on applicable internal scorers (like information gain, chi-square and linear regression) and any connected external models that supports scoring.</a:t>
            </a:r>
            <a:endParaRPr lang="en-US" altLang="zh-CN" sz="2000"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2F5579B8-78E0-7470-5E01-95DC92BCA88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2BE985A7-903E-89BF-19B3-E34B883E42DD}"/>
              </a:ext>
            </a:extLst>
          </p:cNvPr>
          <p:cNvPicPr>
            <a:picLocks noChangeAspect="1"/>
          </p:cNvPicPr>
          <p:nvPr/>
        </p:nvPicPr>
        <p:blipFill>
          <a:blip r:embed="rId3"/>
          <a:srcRect t="19236"/>
          <a:stretch/>
        </p:blipFill>
        <p:spPr>
          <a:xfrm>
            <a:off x="412812" y="1829823"/>
            <a:ext cx="8426388" cy="2754469"/>
          </a:xfrm>
          <a:prstGeom prst="rect">
            <a:avLst/>
          </a:prstGeom>
        </p:spPr>
      </p:pic>
      <p:pic>
        <p:nvPicPr>
          <p:cNvPr id="10" name="Picture 9">
            <a:extLst>
              <a:ext uri="{FF2B5EF4-FFF2-40B4-BE49-F238E27FC236}">
                <a16:creationId xmlns:a16="http://schemas.microsoft.com/office/drawing/2014/main" id="{01311770-41D8-D8D5-1DF5-A415EA6B8C06}"/>
              </a:ext>
            </a:extLst>
          </p:cNvPr>
          <p:cNvPicPr>
            <a:picLocks noChangeAspect="1"/>
          </p:cNvPicPr>
          <p:nvPr/>
        </p:nvPicPr>
        <p:blipFill>
          <a:blip r:embed="rId4"/>
          <a:srcRect b="50307"/>
          <a:stretch/>
        </p:blipFill>
        <p:spPr>
          <a:xfrm>
            <a:off x="511206" y="4697420"/>
            <a:ext cx="8229600" cy="2672281"/>
          </a:xfrm>
          <a:prstGeom prst="rect">
            <a:avLst/>
          </a:prstGeom>
        </p:spPr>
      </p:pic>
    </p:spTree>
    <p:extLst>
      <p:ext uri="{BB962C8B-B14F-4D97-AF65-F5344CB8AC3E}">
        <p14:creationId xmlns:p14="http://schemas.microsoft.com/office/powerpoint/2010/main" val="24716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5DA65-4B71-0BBF-687D-DEC0533EC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6B872-6E52-A800-6148-45DD31E4C4D5}"/>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a:t>
            </a:r>
            <a:br>
              <a:rPr lang="en-US" altLang="zh-CN" sz="3600" dirty="0"/>
            </a:br>
            <a:endParaRPr lang="en-US" sz="3600" dirty="0"/>
          </a:p>
        </p:txBody>
      </p:sp>
      <p:sp>
        <p:nvSpPr>
          <p:cNvPr id="3" name="Content Placeholder 2">
            <a:extLst>
              <a:ext uri="{FF2B5EF4-FFF2-40B4-BE49-F238E27FC236}">
                <a16:creationId xmlns:a16="http://schemas.microsoft.com/office/drawing/2014/main" id="{181EAA18-7D1D-799D-78BF-19758221B2D8}"/>
              </a:ext>
            </a:extLst>
          </p:cNvPr>
          <p:cNvSpPr>
            <a:spLocks noGrp="1"/>
          </p:cNvSpPr>
          <p:nvPr>
            <p:ph idx="1"/>
          </p:nvPr>
        </p:nvSpPr>
        <p:spPr>
          <a:xfrm>
            <a:off x="200025" y="1048385"/>
            <a:ext cx="8943975" cy="4525963"/>
          </a:xfrm>
        </p:spPr>
        <p:txBody>
          <a:bodyPr/>
          <a:lstStyle/>
          <a:p>
            <a:pPr lvl="1"/>
            <a:r>
              <a:rPr lang="en-US" altLang="zh-CN" sz="2000" dirty="0"/>
              <a:t>PCA-&gt; Select Columns (5PCA)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2FCEE8B2-6C4F-61DC-94B7-94DDFE7908B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7EC880DD-8859-7EF8-7457-CB23AA30553B}"/>
              </a:ext>
            </a:extLst>
          </p:cNvPr>
          <p:cNvPicPr>
            <a:picLocks noChangeAspect="1"/>
          </p:cNvPicPr>
          <p:nvPr/>
        </p:nvPicPr>
        <p:blipFill>
          <a:blip r:embed="rId3"/>
          <a:stretch>
            <a:fillRect/>
          </a:stretch>
        </p:blipFill>
        <p:spPr>
          <a:xfrm>
            <a:off x="152400" y="1749971"/>
            <a:ext cx="9144000" cy="2681377"/>
          </a:xfrm>
          <a:prstGeom prst="rect">
            <a:avLst/>
          </a:prstGeom>
        </p:spPr>
      </p:pic>
      <p:pic>
        <p:nvPicPr>
          <p:cNvPr id="8" name="Picture 7">
            <a:extLst>
              <a:ext uri="{FF2B5EF4-FFF2-40B4-BE49-F238E27FC236}">
                <a16:creationId xmlns:a16="http://schemas.microsoft.com/office/drawing/2014/main" id="{AB9B8C3E-C515-3114-16A4-F8B6FAF151A0}"/>
              </a:ext>
            </a:extLst>
          </p:cNvPr>
          <p:cNvPicPr>
            <a:picLocks noChangeAspect="1"/>
          </p:cNvPicPr>
          <p:nvPr/>
        </p:nvPicPr>
        <p:blipFill>
          <a:blip r:embed="rId4"/>
          <a:stretch>
            <a:fillRect/>
          </a:stretch>
        </p:blipFill>
        <p:spPr>
          <a:xfrm>
            <a:off x="47625" y="3525639"/>
            <a:ext cx="4261402" cy="3110306"/>
          </a:xfrm>
          <a:prstGeom prst="rect">
            <a:avLst/>
          </a:prstGeom>
        </p:spPr>
      </p:pic>
      <p:pic>
        <p:nvPicPr>
          <p:cNvPr id="10" name="Picture 9">
            <a:extLst>
              <a:ext uri="{FF2B5EF4-FFF2-40B4-BE49-F238E27FC236}">
                <a16:creationId xmlns:a16="http://schemas.microsoft.com/office/drawing/2014/main" id="{08D5F9D2-6F2B-AF8A-A577-1B1CEB3E0E8C}"/>
              </a:ext>
            </a:extLst>
          </p:cNvPr>
          <p:cNvPicPr>
            <a:picLocks noChangeAspect="1"/>
          </p:cNvPicPr>
          <p:nvPr/>
        </p:nvPicPr>
        <p:blipFill>
          <a:blip r:embed="rId5"/>
          <a:stretch>
            <a:fillRect/>
          </a:stretch>
        </p:blipFill>
        <p:spPr>
          <a:xfrm>
            <a:off x="4871002" y="4192335"/>
            <a:ext cx="2395535" cy="2188374"/>
          </a:xfrm>
          <a:prstGeom prst="rect">
            <a:avLst/>
          </a:prstGeom>
        </p:spPr>
      </p:pic>
    </p:spTree>
    <p:extLst>
      <p:ext uri="{BB962C8B-B14F-4D97-AF65-F5344CB8AC3E}">
        <p14:creationId xmlns:p14="http://schemas.microsoft.com/office/powerpoint/2010/main" val="2889035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D7EB-001F-9C9E-EF04-4EAD5D591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D080F-22A7-CCE4-ECDD-839A622EEB5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a:t>
            </a:r>
            <a:br>
              <a:rPr lang="en-US" altLang="zh-CN" sz="3600" dirty="0"/>
            </a:br>
            <a:endParaRPr lang="en-US" sz="3600" dirty="0"/>
          </a:p>
        </p:txBody>
      </p:sp>
      <p:sp>
        <p:nvSpPr>
          <p:cNvPr id="3" name="Content Placeholder 2">
            <a:extLst>
              <a:ext uri="{FF2B5EF4-FFF2-40B4-BE49-F238E27FC236}">
                <a16:creationId xmlns:a16="http://schemas.microsoft.com/office/drawing/2014/main" id="{4D3232DC-AC29-E078-80D3-3FE6C01E5BD9}"/>
              </a:ext>
            </a:extLst>
          </p:cNvPr>
          <p:cNvSpPr>
            <a:spLocks noGrp="1"/>
          </p:cNvSpPr>
          <p:nvPr>
            <p:ph idx="1"/>
          </p:nvPr>
        </p:nvSpPr>
        <p:spPr>
          <a:xfrm>
            <a:off x="200025" y="1048385"/>
            <a:ext cx="8943975" cy="4525963"/>
          </a:xfrm>
        </p:spPr>
        <p:txBody>
          <a:bodyPr/>
          <a:lstStyle/>
          <a:p>
            <a:pPr lvl="1"/>
            <a:r>
              <a:rPr lang="en-US" altLang="zh-CN" sz="2000" dirty="0"/>
              <a:t>PCA-&gt; Select Columns (3PCA)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3FB09BD1-F628-2C96-F22F-0ACDB9BE766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75EDE4F9-B27F-7AF8-AC32-5BCED9116961}"/>
              </a:ext>
            </a:extLst>
          </p:cNvPr>
          <p:cNvPicPr>
            <a:picLocks noChangeAspect="1"/>
          </p:cNvPicPr>
          <p:nvPr/>
        </p:nvPicPr>
        <p:blipFill>
          <a:blip r:embed="rId3"/>
          <a:stretch>
            <a:fillRect/>
          </a:stretch>
        </p:blipFill>
        <p:spPr>
          <a:xfrm>
            <a:off x="152400" y="1749971"/>
            <a:ext cx="9144000" cy="2681377"/>
          </a:xfrm>
          <a:prstGeom prst="rect">
            <a:avLst/>
          </a:prstGeom>
        </p:spPr>
      </p:pic>
      <p:pic>
        <p:nvPicPr>
          <p:cNvPr id="11" name="Picture 10">
            <a:extLst>
              <a:ext uri="{FF2B5EF4-FFF2-40B4-BE49-F238E27FC236}">
                <a16:creationId xmlns:a16="http://schemas.microsoft.com/office/drawing/2014/main" id="{066D1186-6759-9447-AAA9-ACABC74C9451}"/>
              </a:ext>
            </a:extLst>
          </p:cNvPr>
          <p:cNvPicPr>
            <a:picLocks noChangeAspect="1"/>
          </p:cNvPicPr>
          <p:nvPr/>
        </p:nvPicPr>
        <p:blipFill>
          <a:blip r:embed="rId4"/>
          <a:stretch>
            <a:fillRect/>
          </a:stretch>
        </p:blipFill>
        <p:spPr>
          <a:xfrm>
            <a:off x="152400" y="2963266"/>
            <a:ext cx="3520798" cy="2936163"/>
          </a:xfrm>
          <a:prstGeom prst="rect">
            <a:avLst/>
          </a:prstGeom>
          <a:ln>
            <a:solidFill>
              <a:schemeClr val="tx1"/>
            </a:solidFill>
          </a:ln>
        </p:spPr>
      </p:pic>
      <p:pic>
        <p:nvPicPr>
          <p:cNvPr id="13" name="Picture 12">
            <a:extLst>
              <a:ext uri="{FF2B5EF4-FFF2-40B4-BE49-F238E27FC236}">
                <a16:creationId xmlns:a16="http://schemas.microsoft.com/office/drawing/2014/main" id="{308BD23F-90E6-73E4-674A-A3B9CF502799}"/>
              </a:ext>
            </a:extLst>
          </p:cNvPr>
          <p:cNvPicPr>
            <a:picLocks noChangeAspect="1"/>
          </p:cNvPicPr>
          <p:nvPr/>
        </p:nvPicPr>
        <p:blipFill>
          <a:blip r:embed="rId5"/>
          <a:stretch>
            <a:fillRect/>
          </a:stretch>
        </p:blipFill>
        <p:spPr>
          <a:xfrm>
            <a:off x="3673198" y="3892112"/>
            <a:ext cx="2308142" cy="2007317"/>
          </a:xfrm>
          <a:prstGeom prst="rect">
            <a:avLst/>
          </a:prstGeom>
          <a:ln>
            <a:solidFill>
              <a:schemeClr val="tx1"/>
            </a:solidFill>
          </a:ln>
        </p:spPr>
      </p:pic>
      <p:pic>
        <p:nvPicPr>
          <p:cNvPr id="15" name="Picture 14">
            <a:extLst>
              <a:ext uri="{FF2B5EF4-FFF2-40B4-BE49-F238E27FC236}">
                <a16:creationId xmlns:a16="http://schemas.microsoft.com/office/drawing/2014/main" id="{AC8B42A2-F0AD-8750-BCBF-14E2D27B2525}"/>
              </a:ext>
            </a:extLst>
          </p:cNvPr>
          <p:cNvPicPr>
            <a:picLocks noChangeAspect="1"/>
          </p:cNvPicPr>
          <p:nvPr/>
        </p:nvPicPr>
        <p:blipFill>
          <a:blip r:embed="rId6"/>
          <a:srcRect l="30845" t="12413"/>
          <a:stretch/>
        </p:blipFill>
        <p:spPr>
          <a:xfrm>
            <a:off x="5981340" y="4390409"/>
            <a:ext cx="3125174" cy="1755439"/>
          </a:xfrm>
          <a:prstGeom prst="rect">
            <a:avLst/>
          </a:prstGeom>
          <a:ln>
            <a:solidFill>
              <a:schemeClr val="tx1"/>
            </a:solidFill>
          </a:ln>
        </p:spPr>
      </p:pic>
    </p:spTree>
    <p:extLst>
      <p:ext uri="{BB962C8B-B14F-4D97-AF65-F5344CB8AC3E}">
        <p14:creationId xmlns:p14="http://schemas.microsoft.com/office/powerpoint/2010/main" val="980586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0EFB7-7F6E-47E4-49CB-2DC33C4D8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B7F3C-83D3-4F83-5C3C-C4656C455C5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Feature Importance</a:t>
            </a:r>
            <a:br>
              <a:rPr lang="en-US" altLang="zh-CN" sz="3600" dirty="0"/>
            </a:br>
            <a:endParaRPr lang="en-US" sz="3600" dirty="0"/>
          </a:p>
        </p:txBody>
      </p:sp>
      <p:sp>
        <p:nvSpPr>
          <p:cNvPr id="3" name="Content Placeholder 2">
            <a:extLst>
              <a:ext uri="{FF2B5EF4-FFF2-40B4-BE49-F238E27FC236}">
                <a16:creationId xmlns:a16="http://schemas.microsoft.com/office/drawing/2014/main" id="{A266D8D1-A75C-3A61-6276-5669D17B0CFC}"/>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Option-&gt; add-ons-&gt;Explain</a:t>
            </a:r>
          </a:p>
          <a:p>
            <a:pPr lvl="1"/>
            <a:r>
              <a:rPr lang="en-US" sz="1800" dirty="0">
                <a:latin typeface="Georgia" panose="02040502050405020303" pitchFamily="18" charset="0"/>
              </a:rPr>
              <a:t>Compute the contribution of each feature toward the prediction, by measuring the increase in the prediction error of the model after we permuted the feature's values, which breaks the relationship between the feature and the target.</a:t>
            </a:r>
          </a:p>
          <a:p>
            <a:pPr lvl="1"/>
            <a:r>
              <a:rPr lang="en-US" sz="1800" dirty="0">
                <a:latin typeface="Georgia" panose="02040502050405020303" pitchFamily="18" charset="0"/>
              </a:rPr>
              <a:t>Explain Model: explains classification and regression models with SHAP library. SHAP value is a measure of how much each feature affect the model output. The highest ranked variable are perimeter mean and </a:t>
            </a:r>
            <a:r>
              <a:rPr lang="en-US" sz="1800" dirty="0" err="1">
                <a:latin typeface="Georgia" panose="02040502050405020303" pitchFamily="18" charset="0"/>
              </a:rPr>
              <a:t>area_worst</a:t>
            </a:r>
            <a:r>
              <a:rPr lang="en-US" sz="1800" dirty="0">
                <a:latin typeface="Georgia" panose="02040502050405020303" pitchFamily="18" charset="0"/>
              </a:rPr>
              <a:t> - the variables with the highest impact on the prediction. Having a higher value in </a:t>
            </a:r>
            <a:r>
              <a:rPr lang="en-US" sz="1800" dirty="0" err="1">
                <a:latin typeface="Georgia" panose="02040502050405020303" pitchFamily="18" charset="0"/>
              </a:rPr>
              <a:t>area_worst</a:t>
            </a:r>
            <a:r>
              <a:rPr lang="en-US" sz="1800" dirty="0">
                <a:latin typeface="Georgia" panose="02040502050405020303" pitchFamily="18" charset="0"/>
              </a:rPr>
              <a:t> (red dots on the right) means the tumor is likely to be M. </a:t>
            </a:r>
          </a:p>
        </p:txBody>
      </p:sp>
      <p:sp>
        <p:nvSpPr>
          <p:cNvPr id="4" name="Title 1">
            <a:extLst>
              <a:ext uri="{FF2B5EF4-FFF2-40B4-BE49-F238E27FC236}">
                <a16:creationId xmlns:a16="http://schemas.microsoft.com/office/drawing/2014/main" id="{C107622F-5911-83A3-6AD4-4CAEC162359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29725013-D1A6-19FF-28BC-3A188794E9A0}"/>
              </a:ext>
            </a:extLst>
          </p:cNvPr>
          <p:cNvPicPr>
            <a:picLocks noChangeAspect="1"/>
          </p:cNvPicPr>
          <p:nvPr/>
        </p:nvPicPr>
        <p:blipFill>
          <a:blip r:embed="rId3"/>
          <a:stretch>
            <a:fillRect/>
          </a:stretch>
        </p:blipFill>
        <p:spPr>
          <a:xfrm>
            <a:off x="765974" y="3867229"/>
            <a:ext cx="3806026" cy="2597097"/>
          </a:xfrm>
          <a:prstGeom prst="rect">
            <a:avLst/>
          </a:prstGeom>
        </p:spPr>
      </p:pic>
      <p:pic>
        <p:nvPicPr>
          <p:cNvPr id="10" name="Picture 9">
            <a:extLst>
              <a:ext uri="{FF2B5EF4-FFF2-40B4-BE49-F238E27FC236}">
                <a16:creationId xmlns:a16="http://schemas.microsoft.com/office/drawing/2014/main" id="{5536B0E3-DBB5-F413-8857-0C25548BC9A4}"/>
              </a:ext>
            </a:extLst>
          </p:cNvPr>
          <p:cNvPicPr>
            <a:picLocks noChangeAspect="1"/>
          </p:cNvPicPr>
          <p:nvPr/>
        </p:nvPicPr>
        <p:blipFill>
          <a:blip r:embed="rId4"/>
          <a:stretch>
            <a:fillRect/>
          </a:stretch>
        </p:blipFill>
        <p:spPr>
          <a:xfrm>
            <a:off x="4901951" y="3867229"/>
            <a:ext cx="3772065" cy="2597097"/>
          </a:xfrm>
          <a:prstGeom prst="rect">
            <a:avLst/>
          </a:prstGeom>
        </p:spPr>
      </p:pic>
      <p:pic>
        <p:nvPicPr>
          <p:cNvPr id="12" name="Picture 11">
            <a:extLst>
              <a:ext uri="{FF2B5EF4-FFF2-40B4-BE49-F238E27FC236}">
                <a16:creationId xmlns:a16="http://schemas.microsoft.com/office/drawing/2014/main" id="{1D5AAA85-ECE9-9127-7BB9-608CE5B2C2C4}"/>
              </a:ext>
            </a:extLst>
          </p:cNvPr>
          <p:cNvPicPr>
            <a:picLocks noChangeAspect="1"/>
          </p:cNvPicPr>
          <p:nvPr/>
        </p:nvPicPr>
        <p:blipFill>
          <a:blip r:embed="rId5"/>
          <a:stretch>
            <a:fillRect/>
          </a:stretch>
        </p:blipFill>
        <p:spPr>
          <a:xfrm>
            <a:off x="4672012" y="-497886"/>
            <a:ext cx="4587638" cy="2263336"/>
          </a:xfrm>
          <a:prstGeom prst="rect">
            <a:avLst/>
          </a:prstGeom>
        </p:spPr>
      </p:pic>
    </p:spTree>
    <p:extLst>
      <p:ext uri="{BB962C8B-B14F-4D97-AF65-F5344CB8AC3E}">
        <p14:creationId xmlns:p14="http://schemas.microsoft.com/office/powerpoint/2010/main" val="182279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C0AA-280E-DC77-3471-48620E839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B4929-AB41-BB88-8612-E9403EB1FCE0}"/>
              </a:ext>
            </a:extLst>
          </p:cNvPr>
          <p:cNvSpPr>
            <a:spLocks noGrp="1"/>
          </p:cNvSpPr>
          <p:nvPr>
            <p:ph type="title"/>
          </p:nvPr>
        </p:nvSpPr>
        <p:spPr>
          <a:xfrm>
            <a:off x="415873" y="155328"/>
            <a:ext cx="8229600" cy="1143000"/>
          </a:xfrm>
        </p:spPr>
        <p:txBody>
          <a:bodyPr>
            <a:normAutofit fontScale="90000"/>
          </a:bodyPr>
          <a:lstStyle/>
          <a:p>
            <a:br>
              <a:rPr lang="en-US" sz="3600" dirty="0"/>
            </a:br>
            <a:r>
              <a:rPr lang="en-US" sz="3600" dirty="0"/>
              <a:t>Hyperparameter Tuning</a:t>
            </a:r>
            <a:br>
              <a:rPr lang="en-US" sz="3600" dirty="0"/>
            </a:br>
            <a:endParaRPr lang="en-US"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13F86A-95D0-B654-D3F2-0EC5A41B3477}"/>
                  </a:ext>
                </a:extLst>
              </p:cNvPr>
              <p:cNvSpPr>
                <a:spLocks noGrp="1"/>
              </p:cNvSpPr>
              <p:nvPr>
                <p:ph idx="1"/>
              </p:nvPr>
            </p:nvSpPr>
            <p:spPr>
              <a:xfrm>
                <a:off x="200025" y="1372235"/>
                <a:ext cx="8943975" cy="4525963"/>
              </a:xfrm>
            </p:spPr>
            <p:txBody>
              <a:bodyPr>
                <a:normAutofit/>
              </a:bodyPr>
              <a:lstStyle/>
              <a:p>
                <a:pPr marL="457200" lvl="1" indent="0">
                  <a:buNone/>
                </a:pPr>
                <a:r>
                  <a:rPr lang="en-US" altLang="zh-CN" sz="2400" dirty="0">
                    <a:latin typeface="Georgia" panose="02040502050405020303" pitchFamily="18" charset="0"/>
                  </a:rPr>
                  <a:t>Two kinds of parameters in machine learning models</a:t>
                </a:r>
              </a:p>
              <a:p>
                <a:pPr marL="857250" lvl="2" indent="0">
                  <a:buNone/>
                </a:pPr>
                <a:r>
                  <a:rPr lang="en-US" altLang="zh-CN" sz="2000" dirty="0">
                    <a:latin typeface="Georgia" panose="02040502050405020303" pitchFamily="18" charset="0"/>
                  </a:rPr>
                  <a:t>1. Model</a:t>
                </a:r>
                <a:r>
                  <a:rPr lang="en-US" altLang="zh-CN" sz="1800" dirty="0">
                    <a:latin typeface="Georgia" panose="02040502050405020303" pitchFamily="18" charset="0"/>
                  </a:rPr>
                  <a:t> Parameters </a:t>
                </a:r>
              </a:p>
              <a:p>
                <a:pPr marL="1314450" lvl="3" indent="0">
                  <a:buNone/>
                </a:pPr>
                <a:r>
                  <a:rPr lang="en-US" altLang="zh-CN" sz="1400" dirty="0">
                    <a:latin typeface="Georgia" panose="02040502050405020303" pitchFamily="18" charset="0"/>
                  </a:rPr>
                  <a:t>e.g. intercept (a) and slope (b) in a regression model </a:t>
                </a:r>
                <a:r>
                  <a:rPr lang="en-US" altLang="zh-CN" sz="1800" dirty="0">
                    <a:latin typeface="Georgia" panose="02040502050405020303" pitchFamily="18" charset="0"/>
                  </a:rPr>
                  <a:t> </a:t>
                </a:r>
                <a14:m>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 </m:t>
                    </m:r>
                  </m:oMath>
                </a14:m>
                <a:endParaRPr lang="en-US" altLang="zh-CN" sz="2400" dirty="0">
                  <a:latin typeface="Georgia" panose="02040502050405020303" pitchFamily="18" charset="0"/>
                </a:endParaRPr>
              </a:p>
              <a:p>
                <a:pPr marL="857250" lvl="2" indent="0">
                  <a:buNone/>
                </a:pPr>
                <a:r>
                  <a:rPr lang="en-US" altLang="zh-CN" sz="2000" dirty="0">
                    <a:latin typeface="Georgia" panose="02040502050405020303" pitchFamily="18" charset="0"/>
                  </a:rPr>
                  <a:t>2. Hyperparameters </a:t>
                </a:r>
              </a:p>
              <a:p>
                <a:pPr marL="1314450" lvl="3" indent="0">
                  <a:buNone/>
                </a:pPr>
                <a:r>
                  <a:rPr lang="en-US" altLang="zh-CN" sz="1600" dirty="0">
                    <a:latin typeface="Georgia" panose="02040502050405020303" pitchFamily="18" charset="0"/>
                  </a:rPr>
                  <a:t>It directly control model structure, function, and performance.</a:t>
                </a:r>
              </a:p>
              <a:p>
                <a:pPr marL="1314450" lvl="3" indent="0">
                  <a:buNone/>
                </a:pPr>
                <a:r>
                  <a:rPr lang="en-US" altLang="zh-CN" sz="1600" dirty="0">
                    <a:latin typeface="Georgia" panose="02040502050405020303" pitchFamily="18" charset="0"/>
                  </a:rPr>
                  <a:t>We tune the hyperparameters to get the best fit and efficient model. It allow users to tweak model performance for optimal results.</a:t>
                </a:r>
              </a:p>
              <a:p>
                <a:pPr marL="1314450" lvl="3" indent="0">
                  <a:buNone/>
                </a:pPr>
                <a:endParaRPr lang="en-US" altLang="zh-CN" sz="1600" dirty="0">
                  <a:latin typeface="Georgia" panose="02040502050405020303" pitchFamily="18" charset="0"/>
                </a:endParaRPr>
              </a:p>
              <a:p>
                <a:pPr lvl="1"/>
                <a:r>
                  <a:rPr lang="en-US" sz="2000" dirty="0">
                    <a:latin typeface="Georgia" panose="02040502050405020303" pitchFamily="18" charset="0"/>
                  </a:rPr>
                  <a:t>Hyperparameter tuning is the process of selecting the optimal set of hyperparameters for a machine learning model </a:t>
                </a:r>
              </a:p>
              <a:p>
                <a:pPr marL="857250" lvl="2" indent="0">
                  <a:buNone/>
                </a:pPr>
                <a:r>
                  <a:rPr lang="en-US" sz="1600" dirty="0">
                    <a:latin typeface="Georgia" panose="02040502050405020303" pitchFamily="18" charset="0"/>
                  </a:rPr>
                  <a:t>It is an important step in the model development process, as the choice of hyperparameters can have a significant impact on the model's performance.</a:t>
                </a:r>
              </a:p>
            </p:txBody>
          </p:sp>
        </mc:Choice>
        <mc:Fallback>
          <p:sp>
            <p:nvSpPr>
              <p:cNvPr id="3" name="Content Placeholder 2">
                <a:extLst>
                  <a:ext uri="{FF2B5EF4-FFF2-40B4-BE49-F238E27FC236}">
                    <a16:creationId xmlns:a16="http://schemas.microsoft.com/office/drawing/2014/main" id="{7913F86A-95D0-B654-D3F2-0EC5A41B3477}"/>
                  </a:ext>
                </a:extLst>
              </p:cNvPr>
              <p:cNvSpPr>
                <a:spLocks noGrp="1" noRot="1" noChangeAspect="1" noMove="1" noResize="1" noEditPoints="1" noAdjustHandles="1" noChangeArrowheads="1" noChangeShapeType="1" noTextEdit="1"/>
              </p:cNvSpPr>
              <p:nvPr>
                <p:ph idx="1"/>
              </p:nvPr>
            </p:nvSpPr>
            <p:spPr>
              <a:xfrm>
                <a:off x="200025" y="1372235"/>
                <a:ext cx="8943975" cy="4525963"/>
              </a:xfrm>
              <a:blipFill>
                <a:blip r:embed="rId3"/>
                <a:stretch>
                  <a:fillRect t="-107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16EC00F0-E990-FB33-DD2A-AE7140E3546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54302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4175A-CD6B-92B8-0249-C634FEC73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16C1B-A4E7-F3F4-6A21-FDE552551456}"/>
              </a:ext>
            </a:extLst>
          </p:cNvPr>
          <p:cNvSpPr>
            <a:spLocks noGrp="1"/>
          </p:cNvSpPr>
          <p:nvPr>
            <p:ph type="title"/>
          </p:nvPr>
        </p:nvSpPr>
        <p:spPr>
          <a:xfrm>
            <a:off x="415873" y="155328"/>
            <a:ext cx="8229600" cy="1368672"/>
          </a:xfrm>
        </p:spPr>
        <p:txBody>
          <a:bodyPr>
            <a:normAutofit fontScale="90000"/>
          </a:bodyPr>
          <a:lstStyle/>
          <a:p>
            <a:br>
              <a:rPr lang="en-US" sz="3600" dirty="0"/>
            </a:br>
            <a:r>
              <a:rPr lang="en-US" sz="3600" dirty="0"/>
              <a:t>What are the hyperparameter tuning techniques?</a:t>
            </a:r>
            <a:br>
              <a:rPr lang="en-US" sz="3600" dirty="0"/>
            </a:br>
            <a:endParaRPr lang="en-US" sz="3600" dirty="0"/>
          </a:p>
        </p:txBody>
      </p:sp>
      <p:sp>
        <p:nvSpPr>
          <p:cNvPr id="3" name="Content Placeholder 2">
            <a:extLst>
              <a:ext uri="{FF2B5EF4-FFF2-40B4-BE49-F238E27FC236}">
                <a16:creationId xmlns:a16="http://schemas.microsoft.com/office/drawing/2014/main" id="{93AC677E-7DC2-91C0-7856-CE30F6A83499}"/>
              </a:ext>
            </a:extLst>
          </p:cNvPr>
          <p:cNvSpPr>
            <a:spLocks noGrp="1"/>
          </p:cNvSpPr>
          <p:nvPr>
            <p:ph idx="1"/>
          </p:nvPr>
        </p:nvSpPr>
        <p:spPr>
          <a:xfrm>
            <a:off x="200025" y="1771650"/>
            <a:ext cx="8943975" cy="4126548"/>
          </a:xfrm>
        </p:spPr>
        <p:txBody>
          <a:bodyPr/>
          <a:lstStyle/>
          <a:p>
            <a:pPr marL="457200" lvl="1" indent="0">
              <a:buNone/>
            </a:pPr>
            <a:r>
              <a:rPr lang="en-US" dirty="0">
                <a:latin typeface="Georgia" panose="02040502050405020303" pitchFamily="18" charset="0"/>
              </a:rPr>
              <a:t>5 Hyperparameter Optimization Techniques</a:t>
            </a:r>
          </a:p>
          <a:p>
            <a:pPr lvl="1"/>
            <a:r>
              <a:rPr lang="en-US" dirty="0">
                <a:latin typeface="Georgia" panose="02040502050405020303" pitchFamily="18" charset="0"/>
              </a:rPr>
              <a:t>Manual Search</a:t>
            </a:r>
          </a:p>
          <a:p>
            <a:pPr marL="857250" lvl="2" indent="0">
              <a:buNone/>
            </a:pPr>
            <a:r>
              <a:rPr lang="en-US" dirty="0">
                <a:latin typeface="Georgia" panose="02040502050405020303" pitchFamily="18" charset="0"/>
              </a:rPr>
              <a:t>Manually selects and adjusts the hyperparameters of the model</a:t>
            </a:r>
          </a:p>
          <a:p>
            <a:pPr lvl="1"/>
            <a:r>
              <a:rPr lang="en-US" dirty="0">
                <a:latin typeface="Georgia" panose="02040502050405020303" pitchFamily="18" charset="0"/>
              </a:rPr>
              <a:t>Grid Search</a:t>
            </a:r>
          </a:p>
          <a:p>
            <a:pPr lvl="1"/>
            <a:r>
              <a:rPr lang="en-US" dirty="0">
                <a:latin typeface="Georgia" panose="02040502050405020303" pitchFamily="18" charset="0"/>
              </a:rPr>
              <a:t>Random Search</a:t>
            </a:r>
          </a:p>
          <a:p>
            <a:pPr lvl="1"/>
            <a:r>
              <a:rPr lang="en-US" dirty="0">
                <a:latin typeface="Georgia" panose="02040502050405020303" pitchFamily="18" charset="0"/>
              </a:rPr>
              <a:t>Bayesian Optimization</a:t>
            </a:r>
          </a:p>
          <a:p>
            <a:pPr lvl="1"/>
            <a:r>
              <a:rPr lang="en-US" dirty="0">
                <a:latin typeface="Georgia" panose="02040502050405020303" pitchFamily="18" charset="0"/>
              </a:rPr>
              <a:t>Hyperband</a:t>
            </a:r>
          </a:p>
        </p:txBody>
      </p:sp>
      <p:sp>
        <p:nvSpPr>
          <p:cNvPr id="4" name="Title 1">
            <a:extLst>
              <a:ext uri="{FF2B5EF4-FFF2-40B4-BE49-F238E27FC236}">
                <a16:creationId xmlns:a16="http://schemas.microsoft.com/office/drawing/2014/main" id="{2CDC697A-2ED8-CE50-A83B-1F31965A724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Rectangle 5">
            <a:extLst>
              <a:ext uri="{FF2B5EF4-FFF2-40B4-BE49-F238E27FC236}">
                <a16:creationId xmlns:a16="http://schemas.microsoft.com/office/drawing/2014/main" id="{5FDA81F2-F719-1395-F2FC-123B7F024A80}"/>
              </a:ext>
            </a:extLst>
          </p:cNvPr>
          <p:cNvSpPr/>
          <p:nvPr/>
        </p:nvSpPr>
        <p:spPr>
          <a:xfrm>
            <a:off x="6430309" y="4275044"/>
            <a:ext cx="2771775"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Python Script</a:t>
            </a:r>
          </a:p>
        </p:txBody>
      </p:sp>
      <p:sp>
        <p:nvSpPr>
          <p:cNvPr id="7" name="Arrow: Right 6">
            <a:extLst>
              <a:ext uri="{FF2B5EF4-FFF2-40B4-BE49-F238E27FC236}">
                <a16:creationId xmlns:a16="http://schemas.microsoft.com/office/drawing/2014/main" id="{AA7743C3-728F-3109-F0DC-EF155336DBEF}"/>
              </a:ext>
            </a:extLst>
          </p:cNvPr>
          <p:cNvSpPr/>
          <p:nvPr/>
        </p:nvSpPr>
        <p:spPr>
          <a:xfrm>
            <a:off x="4820583" y="4404842"/>
            <a:ext cx="1009650" cy="45497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06CD1B-B3F6-8290-73BE-DA6D522E11A7}"/>
              </a:ext>
            </a:extLst>
          </p:cNvPr>
          <p:cNvPicPr>
            <a:picLocks noChangeAspect="1"/>
          </p:cNvPicPr>
          <p:nvPr/>
        </p:nvPicPr>
        <p:blipFill>
          <a:blip r:embed="rId3"/>
          <a:stretch>
            <a:fillRect/>
          </a:stretch>
        </p:blipFill>
        <p:spPr>
          <a:xfrm>
            <a:off x="5838823" y="4302665"/>
            <a:ext cx="853514" cy="807790"/>
          </a:xfrm>
          <a:prstGeom prst="rect">
            <a:avLst/>
          </a:prstGeom>
        </p:spPr>
      </p:pic>
      <p:sp>
        <p:nvSpPr>
          <p:cNvPr id="10" name="Right Brace 9">
            <a:extLst>
              <a:ext uri="{FF2B5EF4-FFF2-40B4-BE49-F238E27FC236}">
                <a16:creationId xmlns:a16="http://schemas.microsoft.com/office/drawing/2014/main" id="{E5C201A2-8104-7C30-CD7E-C5984F86B5A8}"/>
              </a:ext>
            </a:extLst>
          </p:cNvPr>
          <p:cNvSpPr/>
          <p:nvPr/>
        </p:nvSpPr>
        <p:spPr>
          <a:xfrm>
            <a:off x="4533900" y="3613502"/>
            <a:ext cx="219075" cy="204787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94202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F593-7013-B81D-7A52-9F32E828C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C2C16-DE15-9625-9F85-97B6B09BD36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 - Python Script</a:t>
            </a:r>
            <a:br>
              <a:rPr lang="en-US" altLang="zh-CN" sz="3600" dirty="0"/>
            </a:br>
            <a:endParaRPr lang="en-US" sz="3600" dirty="0"/>
          </a:p>
        </p:txBody>
      </p:sp>
      <p:sp>
        <p:nvSpPr>
          <p:cNvPr id="3" name="Content Placeholder 2">
            <a:extLst>
              <a:ext uri="{FF2B5EF4-FFF2-40B4-BE49-F238E27FC236}">
                <a16:creationId xmlns:a16="http://schemas.microsoft.com/office/drawing/2014/main" id="{409E7EE6-B040-464B-A0B6-14E9C86B7FBB}"/>
              </a:ext>
            </a:extLst>
          </p:cNvPr>
          <p:cNvSpPr>
            <a:spLocks noGrp="1"/>
          </p:cNvSpPr>
          <p:nvPr>
            <p:ph idx="1"/>
          </p:nvPr>
        </p:nvSpPr>
        <p:spPr>
          <a:xfrm>
            <a:off x="200025" y="1048385"/>
            <a:ext cx="8943975" cy="4525963"/>
          </a:xfrm>
        </p:spPr>
        <p:txBody>
          <a:bodyPr>
            <a:normAutofit/>
          </a:bodyPr>
          <a:lstStyle/>
          <a:p>
            <a:pPr lvl="1"/>
            <a:r>
              <a:rPr lang="en-US" altLang="zh-CN" sz="2000" dirty="0">
                <a:latin typeface="Georgia" panose="02040502050405020303" pitchFamily="18" charset="0"/>
              </a:rPr>
              <a:t>Python Scripts allow us to write python command when a suitable functionality is not implemented in an existing widget. </a:t>
            </a:r>
          </a:p>
          <a:p>
            <a:pPr lvl="1"/>
            <a:r>
              <a:rPr lang="en-US" altLang="zh-CN" sz="2000" dirty="0">
                <a:latin typeface="Georgia" panose="02040502050405020303" pitchFamily="18" charset="0"/>
              </a:rPr>
              <a:t>The python scripts is to define a function with input parameters and output parameters.   </a:t>
            </a:r>
          </a:p>
          <a:p>
            <a:pPr lvl="1"/>
            <a:endParaRPr lang="en-US" altLang="zh-CN"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DA6963A5-160A-9A62-49B1-9B0BB65EA9FD}"/>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A1F3D83A-D542-3210-AD33-336AFB33B3D2}"/>
              </a:ext>
            </a:extLst>
          </p:cNvPr>
          <p:cNvPicPr>
            <a:picLocks noChangeAspect="1"/>
          </p:cNvPicPr>
          <p:nvPr/>
        </p:nvPicPr>
        <p:blipFill>
          <a:blip r:embed="rId3"/>
          <a:stretch>
            <a:fillRect/>
          </a:stretch>
        </p:blipFill>
        <p:spPr>
          <a:xfrm>
            <a:off x="3134511" y="2150007"/>
            <a:ext cx="5857089" cy="4515200"/>
          </a:xfrm>
          <a:prstGeom prst="rect">
            <a:avLst/>
          </a:prstGeom>
        </p:spPr>
      </p:pic>
    </p:spTree>
    <p:extLst>
      <p:ext uri="{BB962C8B-B14F-4D97-AF65-F5344CB8AC3E}">
        <p14:creationId xmlns:p14="http://schemas.microsoft.com/office/powerpoint/2010/main" val="1692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F593-7013-B81D-7A52-9F32E828C7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E7EE6-B040-464B-A0B6-14E9C86B7FBB}"/>
              </a:ext>
            </a:extLst>
          </p:cNvPr>
          <p:cNvSpPr>
            <a:spLocks noGrp="1"/>
          </p:cNvSpPr>
          <p:nvPr>
            <p:ph idx="1"/>
          </p:nvPr>
        </p:nvSpPr>
        <p:spPr>
          <a:xfrm>
            <a:off x="200025" y="1417638"/>
            <a:ext cx="8943975" cy="4156710"/>
          </a:xfrm>
        </p:spPr>
        <p:txBody>
          <a:bodyPr/>
          <a:lstStyle/>
          <a:p>
            <a:pPr lvl="1"/>
            <a:r>
              <a:rPr lang="en-US" altLang="zh-CN" sz="2000" dirty="0"/>
              <a:t>Add-on -&gt; Add more…</a:t>
            </a:r>
          </a:p>
          <a:p>
            <a:pPr lvl="1"/>
            <a:r>
              <a:rPr lang="en-US" altLang="zh-CN" sz="2000" dirty="0"/>
              <a:t>Install </a:t>
            </a:r>
            <a:r>
              <a:rPr lang="en-US" altLang="zh-CN" sz="2000" dirty="0" err="1"/>
              <a:t>xgboost</a:t>
            </a:r>
            <a:r>
              <a:rPr lang="en-US" altLang="zh-CN" sz="2000" dirty="0"/>
              <a:t> package</a:t>
            </a:r>
          </a:p>
          <a:p>
            <a:pPr lvl="1"/>
            <a:endParaRPr lang="en-US" altLang="zh-CN" dirty="0"/>
          </a:p>
          <a:p>
            <a:pPr lvl="1"/>
            <a:endParaRPr lang="en-US" dirty="0"/>
          </a:p>
        </p:txBody>
      </p:sp>
      <p:sp>
        <p:nvSpPr>
          <p:cNvPr id="4" name="Title 1">
            <a:extLst>
              <a:ext uri="{FF2B5EF4-FFF2-40B4-BE49-F238E27FC236}">
                <a16:creationId xmlns:a16="http://schemas.microsoft.com/office/drawing/2014/main" id="{DA6963A5-160A-9A62-49B1-9B0BB65EA9FD}"/>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8" name="Title 7">
            <a:extLst>
              <a:ext uri="{FF2B5EF4-FFF2-40B4-BE49-F238E27FC236}">
                <a16:creationId xmlns:a16="http://schemas.microsoft.com/office/drawing/2014/main" id="{6BCD9F39-B7E1-A8FE-CCC6-AB0735D074ED}"/>
              </a:ext>
            </a:extLst>
          </p:cNvPr>
          <p:cNvSpPr>
            <a:spLocks noGrp="1"/>
          </p:cNvSpPr>
          <p:nvPr>
            <p:ph type="title"/>
          </p:nvPr>
        </p:nvSpPr>
        <p:spPr/>
        <p:txBody>
          <a:bodyPr>
            <a:noAutofit/>
          </a:bodyPr>
          <a:lstStyle/>
          <a:p>
            <a:r>
              <a:rPr lang="en-US" sz="3200" dirty="0"/>
              <a:t>Install a Python Package in Orange3</a:t>
            </a:r>
          </a:p>
        </p:txBody>
      </p:sp>
      <p:pic>
        <p:nvPicPr>
          <p:cNvPr id="10" name="Picture 9">
            <a:extLst>
              <a:ext uri="{FF2B5EF4-FFF2-40B4-BE49-F238E27FC236}">
                <a16:creationId xmlns:a16="http://schemas.microsoft.com/office/drawing/2014/main" id="{F082D715-1E36-A318-FC01-F13EBB84A245}"/>
              </a:ext>
            </a:extLst>
          </p:cNvPr>
          <p:cNvPicPr>
            <a:picLocks noChangeAspect="1"/>
          </p:cNvPicPr>
          <p:nvPr/>
        </p:nvPicPr>
        <p:blipFill>
          <a:blip r:embed="rId3"/>
          <a:stretch>
            <a:fillRect/>
          </a:stretch>
        </p:blipFill>
        <p:spPr>
          <a:xfrm>
            <a:off x="197402" y="2314575"/>
            <a:ext cx="4212123" cy="3755073"/>
          </a:xfrm>
          <a:prstGeom prst="rect">
            <a:avLst/>
          </a:prstGeom>
        </p:spPr>
      </p:pic>
      <p:pic>
        <p:nvPicPr>
          <p:cNvPr id="12" name="Picture 11">
            <a:extLst>
              <a:ext uri="{FF2B5EF4-FFF2-40B4-BE49-F238E27FC236}">
                <a16:creationId xmlns:a16="http://schemas.microsoft.com/office/drawing/2014/main" id="{1205C925-43A5-3B54-33A2-339FE98A4644}"/>
              </a:ext>
            </a:extLst>
          </p:cNvPr>
          <p:cNvPicPr>
            <a:picLocks noChangeAspect="1"/>
          </p:cNvPicPr>
          <p:nvPr/>
        </p:nvPicPr>
        <p:blipFill>
          <a:blip r:embed="rId4"/>
          <a:stretch>
            <a:fillRect/>
          </a:stretch>
        </p:blipFill>
        <p:spPr>
          <a:xfrm>
            <a:off x="4734476" y="2314575"/>
            <a:ext cx="4209499" cy="3840626"/>
          </a:xfrm>
          <a:prstGeom prst="rect">
            <a:avLst/>
          </a:prstGeom>
        </p:spPr>
      </p:pic>
    </p:spTree>
    <p:extLst>
      <p:ext uri="{BB962C8B-B14F-4D97-AF65-F5344CB8AC3E}">
        <p14:creationId xmlns:p14="http://schemas.microsoft.com/office/powerpoint/2010/main" val="92497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925-B81F-2391-6F21-FD1542EF5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18299-A15E-77E8-B449-37561C2C6425}"/>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a:t>
            </a:r>
            <a:r>
              <a:rPr lang="en-US" sz="3600" dirty="0" err="1"/>
              <a:t>GridSearch</a:t>
            </a:r>
            <a:endParaRPr lang="en-US" sz="3600" dirty="0"/>
          </a:p>
        </p:txBody>
      </p:sp>
      <p:sp>
        <p:nvSpPr>
          <p:cNvPr id="3" name="Content Placeholder 2">
            <a:extLst>
              <a:ext uri="{FF2B5EF4-FFF2-40B4-BE49-F238E27FC236}">
                <a16:creationId xmlns:a16="http://schemas.microsoft.com/office/drawing/2014/main" id="{98147C50-FA4F-472A-B9EA-0FA4217F6EE4}"/>
              </a:ext>
            </a:extLst>
          </p:cNvPr>
          <p:cNvSpPr>
            <a:spLocks noGrp="1"/>
          </p:cNvSpPr>
          <p:nvPr>
            <p:ph idx="1"/>
          </p:nvPr>
        </p:nvSpPr>
        <p:spPr>
          <a:xfrm>
            <a:off x="200025" y="1048385"/>
            <a:ext cx="8943975" cy="4525963"/>
          </a:xfrm>
        </p:spPr>
        <p:txBody>
          <a:bodyPr/>
          <a:lstStyle/>
          <a:p>
            <a:pPr lvl="1"/>
            <a:r>
              <a:rPr lang="en-US" altLang="zh-CN" sz="2000" dirty="0" err="1"/>
              <a:t>Sklearn</a:t>
            </a:r>
            <a:r>
              <a:rPr lang="en-US" altLang="zh-CN" sz="2000" dirty="0"/>
              <a:t> – </a:t>
            </a:r>
            <a:r>
              <a:rPr lang="en-US" sz="2000" dirty="0" err="1"/>
              <a:t>GridSearchCV</a:t>
            </a:r>
            <a:r>
              <a:rPr lang="en-US" sz="2000" dirty="0"/>
              <a:t> to tune </a:t>
            </a:r>
            <a:r>
              <a:rPr lang="en-US" sz="2000" dirty="0" err="1"/>
              <a:t>xgboost</a:t>
            </a:r>
            <a:r>
              <a:rPr lang="en-US" sz="2000" dirty="0"/>
              <a:t> model</a:t>
            </a:r>
          </a:p>
          <a:p>
            <a:pPr lvl="1"/>
            <a:r>
              <a:rPr lang="en-US" altLang="zh-CN" sz="2000" dirty="0"/>
              <a:t> </a:t>
            </a:r>
          </a:p>
          <a:p>
            <a:pPr lvl="1"/>
            <a:endParaRPr lang="en-US" altLang="zh-CN" sz="2000" dirty="0"/>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2FE8C31F-814A-1417-CD37-81BD1BD57D8A}"/>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1D805D02-AD0A-71AE-731C-AFB725CED11B}"/>
              </a:ext>
            </a:extLst>
          </p:cNvPr>
          <p:cNvPicPr>
            <a:picLocks noChangeAspect="1"/>
          </p:cNvPicPr>
          <p:nvPr/>
        </p:nvPicPr>
        <p:blipFill>
          <a:blip r:embed="rId3"/>
          <a:stretch>
            <a:fillRect/>
          </a:stretch>
        </p:blipFill>
        <p:spPr>
          <a:xfrm>
            <a:off x="2911576" y="1946880"/>
            <a:ext cx="6086800" cy="4525964"/>
          </a:xfrm>
          <a:prstGeom prst="rect">
            <a:avLst/>
          </a:prstGeom>
        </p:spPr>
      </p:pic>
      <p:pic>
        <p:nvPicPr>
          <p:cNvPr id="10" name="Picture 9">
            <a:extLst>
              <a:ext uri="{FF2B5EF4-FFF2-40B4-BE49-F238E27FC236}">
                <a16:creationId xmlns:a16="http://schemas.microsoft.com/office/drawing/2014/main" id="{3594E1BB-F2FF-E49D-28FB-1D4F006707B5}"/>
              </a:ext>
            </a:extLst>
          </p:cNvPr>
          <p:cNvPicPr>
            <a:picLocks noChangeAspect="1"/>
          </p:cNvPicPr>
          <p:nvPr/>
        </p:nvPicPr>
        <p:blipFill>
          <a:blip r:embed="rId4"/>
          <a:stretch>
            <a:fillRect/>
          </a:stretch>
        </p:blipFill>
        <p:spPr>
          <a:xfrm>
            <a:off x="200025" y="1880370"/>
            <a:ext cx="2376589" cy="4658984"/>
          </a:xfrm>
          <a:prstGeom prst="rect">
            <a:avLst/>
          </a:prstGeom>
        </p:spPr>
      </p:pic>
    </p:spTree>
    <p:extLst>
      <p:ext uri="{BB962C8B-B14F-4D97-AF65-F5344CB8AC3E}">
        <p14:creationId xmlns:p14="http://schemas.microsoft.com/office/powerpoint/2010/main" val="341953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DA19C-97AF-F29A-0AB0-9CCCA93D4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6D954-1BE1-C377-4AE9-5E092C4BC089}"/>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Example 2: Regression</a:t>
            </a:r>
            <a:br>
              <a:rPr lang="en-US" altLang="zh-CN" sz="3600" dirty="0"/>
            </a:br>
            <a:endParaRPr lang="en-US" sz="3600" dirty="0"/>
          </a:p>
        </p:txBody>
      </p:sp>
      <p:sp>
        <p:nvSpPr>
          <p:cNvPr id="3" name="Content Placeholder 2">
            <a:extLst>
              <a:ext uri="{FF2B5EF4-FFF2-40B4-BE49-F238E27FC236}">
                <a16:creationId xmlns:a16="http://schemas.microsoft.com/office/drawing/2014/main" id="{B4CED2DD-F42A-0301-ABF4-BCEA312A49E1}"/>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Set </a:t>
            </a:r>
            <a:r>
              <a:rPr lang="en-US" altLang="zh-CN" sz="2000" b="1" dirty="0" err="1">
                <a:latin typeface="Georgia" panose="02040502050405020303" pitchFamily="18" charset="0"/>
              </a:rPr>
              <a:t>area_worst</a:t>
            </a:r>
            <a:r>
              <a:rPr lang="en-US" altLang="zh-CN" sz="2000" b="1" dirty="0">
                <a:latin typeface="Georgia" panose="02040502050405020303" pitchFamily="18" charset="0"/>
              </a:rPr>
              <a:t> </a:t>
            </a:r>
            <a:r>
              <a:rPr lang="en-US" altLang="zh-CN" sz="2000" dirty="0">
                <a:latin typeface="Georgia" panose="02040502050405020303" pitchFamily="18" charset="0"/>
              </a:rPr>
              <a:t>as target variable (y). </a:t>
            </a:r>
          </a:p>
          <a:p>
            <a:pPr lvl="1"/>
            <a:endParaRPr lang="en-US" altLang="zh-CN" sz="2000" dirty="0">
              <a:latin typeface="Georgia" panose="02040502050405020303" pitchFamily="18" charset="0"/>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6EF0F401-3267-154B-6ADB-B1EFE522D0B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E134CF61-0EAD-6694-DED4-8377F63255D6}"/>
              </a:ext>
            </a:extLst>
          </p:cNvPr>
          <p:cNvPicPr>
            <a:picLocks noChangeAspect="1"/>
          </p:cNvPicPr>
          <p:nvPr/>
        </p:nvPicPr>
        <p:blipFill>
          <a:blip r:embed="rId3"/>
          <a:stretch>
            <a:fillRect/>
          </a:stretch>
        </p:blipFill>
        <p:spPr>
          <a:xfrm>
            <a:off x="5629139" y="1963876"/>
            <a:ext cx="3124471" cy="4130398"/>
          </a:xfrm>
          <a:prstGeom prst="rect">
            <a:avLst/>
          </a:prstGeom>
        </p:spPr>
      </p:pic>
      <p:pic>
        <p:nvPicPr>
          <p:cNvPr id="8" name="Picture 7">
            <a:extLst>
              <a:ext uri="{FF2B5EF4-FFF2-40B4-BE49-F238E27FC236}">
                <a16:creationId xmlns:a16="http://schemas.microsoft.com/office/drawing/2014/main" id="{87027A28-4598-8189-F8A2-5E50FFAB83D8}"/>
              </a:ext>
            </a:extLst>
          </p:cNvPr>
          <p:cNvPicPr>
            <a:picLocks noChangeAspect="1"/>
          </p:cNvPicPr>
          <p:nvPr/>
        </p:nvPicPr>
        <p:blipFill>
          <a:blip r:embed="rId4"/>
          <a:stretch>
            <a:fillRect/>
          </a:stretch>
        </p:blipFill>
        <p:spPr>
          <a:xfrm>
            <a:off x="430919" y="2415949"/>
            <a:ext cx="4807830" cy="2605949"/>
          </a:xfrm>
          <a:prstGeom prst="rect">
            <a:avLst/>
          </a:prstGeom>
        </p:spPr>
      </p:pic>
    </p:spTree>
    <p:extLst>
      <p:ext uri="{BB962C8B-B14F-4D97-AF65-F5344CB8AC3E}">
        <p14:creationId xmlns:p14="http://schemas.microsoft.com/office/powerpoint/2010/main" val="80058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78B8-96C9-91A3-7ECA-1F32DE8D7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40DFA-C7BF-D045-ADC5-8257F58219E5}"/>
              </a:ext>
            </a:extLst>
          </p:cNvPr>
          <p:cNvSpPr>
            <a:spLocks noGrp="1"/>
          </p:cNvSpPr>
          <p:nvPr>
            <p:ph type="title"/>
          </p:nvPr>
        </p:nvSpPr>
        <p:spPr/>
        <p:txBody>
          <a:bodyPr>
            <a:normAutofit/>
          </a:bodyPr>
          <a:lstStyle/>
          <a:p>
            <a:r>
              <a:rPr lang="en-US" dirty="0"/>
              <a:t>What is Orange</a:t>
            </a:r>
          </a:p>
        </p:txBody>
      </p:sp>
      <p:sp>
        <p:nvSpPr>
          <p:cNvPr id="3" name="Content Placeholder 2">
            <a:extLst>
              <a:ext uri="{FF2B5EF4-FFF2-40B4-BE49-F238E27FC236}">
                <a16:creationId xmlns:a16="http://schemas.microsoft.com/office/drawing/2014/main" id="{CE12955E-AB63-9CA8-1F4D-DDF273263CF9}"/>
              </a:ext>
            </a:extLst>
          </p:cNvPr>
          <p:cNvSpPr>
            <a:spLocks noGrp="1"/>
          </p:cNvSpPr>
          <p:nvPr>
            <p:ph idx="1"/>
          </p:nvPr>
        </p:nvSpPr>
        <p:spPr>
          <a:xfrm>
            <a:off x="542925" y="1417638"/>
            <a:ext cx="8369877" cy="4708525"/>
          </a:xfrm>
        </p:spPr>
        <p:txBody>
          <a:bodyPr>
            <a:normAutofit/>
          </a:bodyPr>
          <a:lstStyle/>
          <a:p>
            <a:r>
              <a:rPr lang="en-US" sz="2000" dirty="0">
                <a:latin typeface="Georgia" panose="02040502050405020303" pitchFamily="18" charset="0"/>
              </a:rPr>
              <a:t>Orange is a data mining software created and developed by the Bioinformatics Laboratory at the University of Ljubljana (not a commercial software). </a:t>
            </a:r>
          </a:p>
          <a:p>
            <a:endParaRPr lang="en-US" sz="2000" dirty="0">
              <a:latin typeface="Georgia" panose="02040502050405020303" pitchFamily="18" charset="0"/>
            </a:endParaRPr>
          </a:p>
          <a:p>
            <a:r>
              <a:rPr lang="en-US" sz="2000" dirty="0">
                <a:latin typeface="Georgia" panose="02040502050405020303" pitchFamily="18" charset="0"/>
              </a:rPr>
              <a:t>It can be used for developing and testing machine learning models as well as conducting exploratory data analysis and visualization.</a:t>
            </a:r>
          </a:p>
          <a:p>
            <a:endParaRPr lang="en-US" sz="2000" dirty="0">
              <a:latin typeface="Georgia" panose="02040502050405020303" pitchFamily="18" charset="0"/>
            </a:endParaRPr>
          </a:p>
          <a:p>
            <a:r>
              <a:rPr lang="en-US" sz="2000" dirty="0">
                <a:latin typeface="Georgia" panose="02040502050405020303" pitchFamily="18" charset="0"/>
              </a:rPr>
              <a:t>Orange’s components are widget-based and allow user drag and drop to a canvas. </a:t>
            </a:r>
          </a:p>
          <a:p>
            <a:endParaRPr lang="en-US" sz="2000" dirty="0">
              <a:latin typeface="Georgia" panose="02040502050405020303" pitchFamily="18" charset="0"/>
            </a:endParaRPr>
          </a:p>
          <a:p>
            <a:r>
              <a:rPr lang="en-US" sz="2000" dirty="0">
                <a:latin typeface="Georgia" panose="02040502050405020303" pitchFamily="18" charset="0"/>
              </a:rPr>
              <a:t>You can download and install Orange from the link here,  https://orangedatamining.com/download/</a:t>
            </a:r>
          </a:p>
          <a:p>
            <a:endParaRPr lang="en-US" sz="2000" dirty="0"/>
          </a:p>
        </p:txBody>
      </p:sp>
    </p:spTree>
    <p:extLst>
      <p:ext uri="{BB962C8B-B14F-4D97-AF65-F5344CB8AC3E}">
        <p14:creationId xmlns:p14="http://schemas.microsoft.com/office/powerpoint/2010/main" val="243678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36F18-3C89-224C-E087-5F7F177FA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BDAD8-C5B3-3301-92B7-ADCE0DC72DF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Correlations</a:t>
            </a:r>
            <a:br>
              <a:rPr lang="en-US" altLang="zh-CN" sz="3600" dirty="0"/>
            </a:br>
            <a:endParaRPr lang="en-US" sz="3600" dirty="0"/>
          </a:p>
        </p:txBody>
      </p:sp>
      <p:sp>
        <p:nvSpPr>
          <p:cNvPr id="3" name="Content Placeholder 2">
            <a:extLst>
              <a:ext uri="{FF2B5EF4-FFF2-40B4-BE49-F238E27FC236}">
                <a16:creationId xmlns:a16="http://schemas.microsoft.com/office/drawing/2014/main" id="{634AF071-E399-8B93-9514-5AA82DD945AB}"/>
              </a:ext>
            </a:extLst>
          </p:cNvPr>
          <p:cNvSpPr>
            <a:spLocks noGrp="1"/>
          </p:cNvSpPr>
          <p:nvPr>
            <p:ph idx="1"/>
          </p:nvPr>
        </p:nvSpPr>
        <p:spPr>
          <a:xfrm>
            <a:off x="200025" y="1048385"/>
            <a:ext cx="8943975" cy="4525963"/>
          </a:xfrm>
        </p:spPr>
        <p:txBody>
          <a:bodyPr/>
          <a:lstStyle/>
          <a:p>
            <a:pPr lvl="1"/>
            <a:r>
              <a:rPr lang="en-US" altLang="zh-CN" sz="2000" dirty="0"/>
              <a:t>Show Pearson or Spearman correlation with </a:t>
            </a:r>
            <a:r>
              <a:rPr lang="en-US" altLang="zh-CN" sz="2000" dirty="0" err="1"/>
              <a:t>area_worst</a:t>
            </a:r>
            <a:endParaRPr lang="en-US" altLang="zh-CN" sz="2000" dirty="0"/>
          </a:p>
          <a:p>
            <a:pPr lvl="1"/>
            <a:r>
              <a:rPr lang="en-US" altLang="zh-CN" sz="2000" dirty="0"/>
              <a:t>Click </a:t>
            </a:r>
            <a:r>
              <a:rPr lang="en-US" altLang="zh-CN" sz="2000" b="1" dirty="0"/>
              <a:t>report</a:t>
            </a:r>
            <a:r>
              <a:rPr lang="en-US" altLang="zh-CN" sz="2000" dirty="0"/>
              <a:t> to save the output</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A91A8392-9AB9-A14D-ECE7-1E53E1FD3B4A}"/>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E0CFE968-0EA2-1304-5D46-252627E97805}"/>
              </a:ext>
            </a:extLst>
          </p:cNvPr>
          <p:cNvPicPr>
            <a:picLocks noChangeAspect="1"/>
          </p:cNvPicPr>
          <p:nvPr/>
        </p:nvPicPr>
        <p:blipFill>
          <a:blip r:embed="rId3"/>
          <a:stretch>
            <a:fillRect/>
          </a:stretch>
        </p:blipFill>
        <p:spPr>
          <a:xfrm>
            <a:off x="2424367" y="2038350"/>
            <a:ext cx="6110033" cy="3771265"/>
          </a:xfrm>
          <a:prstGeom prst="rect">
            <a:avLst/>
          </a:prstGeom>
        </p:spPr>
      </p:pic>
    </p:spTree>
    <p:extLst>
      <p:ext uri="{BB962C8B-B14F-4D97-AF65-F5344CB8AC3E}">
        <p14:creationId xmlns:p14="http://schemas.microsoft.com/office/powerpoint/2010/main" val="427976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93738-40C0-E82A-025A-91DA65B8D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14AA-7A66-D72C-5BA5-E079D69B8038}"/>
              </a:ext>
            </a:extLst>
          </p:cNvPr>
          <p:cNvSpPr>
            <a:spLocks noGrp="1"/>
          </p:cNvSpPr>
          <p:nvPr>
            <p:ph type="title"/>
          </p:nvPr>
        </p:nvSpPr>
        <p:spPr>
          <a:xfrm>
            <a:off x="457200" y="274638"/>
            <a:ext cx="8229600" cy="1143000"/>
          </a:xfrm>
        </p:spPr>
        <p:txBody>
          <a:bodyPr anchor="ctr">
            <a:normAutofit fontScale="90000"/>
          </a:bodyPr>
          <a:lstStyle/>
          <a:p>
            <a:pPr>
              <a:lnSpc>
                <a:spcPct val="90000"/>
              </a:lnSpc>
            </a:pPr>
            <a:br>
              <a:rPr lang="en-US" sz="2800" dirty="0"/>
            </a:br>
            <a:r>
              <a:rPr lang="en-US" sz="4000" dirty="0"/>
              <a:t>Report</a:t>
            </a:r>
            <a:br>
              <a:rPr lang="en-US" altLang="zh-CN" sz="2800" dirty="0"/>
            </a:br>
            <a:endParaRPr lang="en-US" sz="2800" dirty="0"/>
          </a:p>
        </p:txBody>
      </p:sp>
      <p:sp>
        <p:nvSpPr>
          <p:cNvPr id="3" name="Content Placeholder 2">
            <a:extLst>
              <a:ext uri="{FF2B5EF4-FFF2-40B4-BE49-F238E27FC236}">
                <a16:creationId xmlns:a16="http://schemas.microsoft.com/office/drawing/2014/main" id="{81426400-7DAD-3728-6682-3CD518B95847}"/>
              </a:ext>
            </a:extLst>
          </p:cNvPr>
          <p:cNvSpPr>
            <a:spLocks noGrp="1"/>
          </p:cNvSpPr>
          <p:nvPr>
            <p:ph sz="half" idx="1"/>
          </p:nvPr>
        </p:nvSpPr>
        <p:spPr>
          <a:xfrm>
            <a:off x="457200" y="1600200"/>
            <a:ext cx="3619500" cy="4525963"/>
          </a:xfrm>
        </p:spPr>
        <p:txBody>
          <a:bodyPr>
            <a:normAutofit/>
          </a:bodyPr>
          <a:lstStyle/>
          <a:p>
            <a:pPr>
              <a:lnSpc>
                <a:spcPct val="90000"/>
              </a:lnSpc>
            </a:pPr>
            <a:r>
              <a:rPr lang="en-US" sz="2400" dirty="0">
                <a:latin typeface="Georgia" panose="02040502050405020303" pitchFamily="18" charset="0"/>
              </a:rPr>
              <a:t>Orange can </a:t>
            </a:r>
            <a:r>
              <a:rPr lang="en-US" sz="2400" b="0" i="0" dirty="0">
                <a:effectLst/>
                <a:latin typeface="Georgia" panose="02040502050405020303" pitchFamily="18" charset="0"/>
              </a:rPr>
              <a:t>save the report in .html, .pdf or .report format. </a:t>
            </a:r>
          </a:p>
          <a:p>
            <a:pPr>
              <a:lnSpc>
                <a:spcPct val="90000"/>
              </a:lnSpc>
            </a:pPr>
            <a:r>
              <a:rPr lang="en-US" sz="2400" b="0" i="0" dirty="0">
                <a:effectLst/>
                <a:latin typeface="Georgia" panose="02040502050405020303" pitchFamily="18" charset="0"/>
              </a:rPr>
              <a:t>Each widget has a report button in the status bar at the bottom. </a:t>
            </a:r>
          </a:p>
          <a:p>
            <a:pPr>
              <a:lnSpc>
                <a:spcPct val="90000"/>
              </a:lnSpc>
            </a:pPr>
            <a:r>
              <a:rPr lang="en-US" sz="2400" b="0" i="0" dirty="0">
                <a:effectLst/>
                <a:latin typeface="Georgia" panose="02040502050405020303" pitchFamily="18" charset="0"/>
              </a:rPr>
              <a:t>Pressing on the File icon adds a new section to the report.</a:t>
            </a:r>
          </a:p>
          <a:p>
            <a:pPr lvl="1">
              <a:lnSpc>
                <a:spcPct val="90000"/>
              </a:lnSpc>
            </a:pPr>
            <a:endParaRPr lang="en-US" dirty="0"/>
          </a:p>
        </p:txBody>
      </p:sp>
      <p:pic>
        <p:nvPicPr>
          <p:cNvPr id="6" name="Picture 5">
            <a:extLst>
              <a:ext uri="{FF2B5EF4-FFF2-40B4-BE49-F238E27FC236}">
                <a16:creationId xmlns:a16="http://schemas.microsoft.com/office/drawing/2014/main" id="{8EBA6AF9-9A14-D3B7-DE9A-08EA30819999}"/>
              </a:ext>
            </a:extLst>
          </p:cNvPr>
          <p:cNvPicPr>
            <a:picLocks noChangeAspect="1"/>
          </p:cNvPicPr>
          <p:nvPr/>
        </p:nvPicPr>
        <p:blipFill>
          <a:blip r:embed="rId3"/>
          <a:srcRect r="12700"/>
          <a:stretch/>
        </p:blipFill>
        <p:spPr>
          <a:xfrm>
            <a:off x="4371975" y="1620281"/>
            <a:ext cx="4619626" cy="3704193"/>
          </a:xfrm>
          <a:prstGeom prst="rect">
            <a:avLst/>
          </a:prstGeom>
          <a:noFill/>
        </p:spPr>
      </p:pic>
      <p:sp>
        <p:nvSpPr>
          <p:cNvPr id="4" name="Title 1">
            <a:extLst>
              <a:ext uri="{FF2B5EF4-FFF2-40B4-BE49-F238E27FC236}">
                <a16:creationId xmlns:a16="http://schemas.microsoft.com/office/drawing/2014/main" id="{0177B3A3-078E-4B1B-C18C-5C8744FE78B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950861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A239-CEBE-9EA0-8974-C4A971C0A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6C3F9-36E9-29CC-D08B-DA69525F5B9D}"/>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t>
            </a:r>
            <a:r>
              <a:rPr lang="en-US" altLang="zh-CN" sz="3600" dirty="0"/>
              <a:t>a </a:t>
            </a:r>
            <a:r>
              <a:rPr lang="en-US" sz="3600" dirty="0"/>
              <a:t>Regression Model</a:t>
            </a:r>
            <a:br>
              <a:rPr lang="en-US" altLang="zh-CN" sz="3600" dirty="0"/>
            </a:br>
            <a:endParaRPr lang="en-US" sz="3600" dirty="0"/>
          </a:p>
        </p:txBody>
      </p:sp>
      <p:sp>
        <p:nvSpPr>
          <p:cNvPr id="3" name="Content Placeholder 2">
            <a:extLst>
              <a:ext uri="{FF2B5EF4-FFF2-40B4-BE49-F238E27FC236}">
                <a16:creationId xmlns:a16="http://schemas.microsoft.com/office/drawing/2014/main" id="{7A650E92-BEA9-0C13-4677-C26363695106}"/>
              </a:ext>
            </a:extLst>
          </p:cNvPr>
          <p:cNvSpPr>
            <a:spLocks noGrp="1"/>
          </p:cNvSpPr>
          <p:nvPr>
            <p:ph idx="1"/>
          </p:nvPr>
        </p:nvSpPr>
        <p:spPr>
          <a:xfrm>
            <a:off x="200025" y="1048385"/>
            <a:ext cx="8943975" cy="4525963"/>
          </a:xfrm>
        </p:spPr>
        <p:txBody>
          <a:bodyPr>
            <a:normAutofit/>
          </a:bodyPr>
          <a:lstStyle/>
          <a:p>
            <a:pPr lvl="1"/>
            <a:r>
              <a:rPr lang="en-US" altLang="zh-CN" sz="2000" dirty="0">
                <a:latin typeface="Georgia" panose="02040502050405020303" pitchFamily="18" charset="0"/>
              </a:rPr>
              <a:t>Fit regression model with options</a:t>
            </a:r>
          </a:p>
          <a:p>
            <a:pPr lvl="1"/>
            <a:r>
              <a:rPr lang="en-US" altLang="zh-CN" sz="2000" dirty="0">
                <a:latin typeface="Georgia" panose="02040502050405020303" pitchFamily="18" charset="0"/>
              </a:rPr>
              <a:t>Parameters: Fit intercept. </a:t>
            </a:r>
          </a:p>
          <a:p>
            <a:pPr marL="457200" lvl="1" indent="0">
              <a:buNone/>
            </a:pPr>
            <a:r>
              <a:rPr lang="en-US" altLang="zh-CN" sz="1800" dirty="0">
                <a:latin typeface="Georgia" panose="02040502050405020303" pitchFamily="18" charset="0"/>
              </a:rPr>
              <a:t>    Unchecking the option forces the intercept to 0.</a:t>
            </a:r>
          </a:p>
          <a:p>
            <a:pPr lvl="1"/>
            <a:r>
              <a:rPr lang="en-US" altLang="zh-CN" sz="2000" dirty="0">
                <a:latin typeface="Georgia" panose="02040502050405020303" pitchFamily="18" charset="0"/>
              </a:rPr>
              <a:t>Choose a model to train:</a:t>
            </a:r>
          </a:p>
          <a:p>
            <a:pPr lvl="2"/>
            <a:r>
              <a:rPr lang="en-US" altLang="zh-CN" sz="1600" dirty="0">
                <a:latin typeface="Georgia" panose="02040502050405020303" pitchFamily="18" charset="0"/>
              </a:rPr>
              <a:t>no regularization</a:t>
            </a:r>
          </a:p>
          <a:p>
            <a:pPr lvl="2"/>
            <a:r>
              <a:rPr lang="en-US" altLang="zh-CN" sz="1600" dirty="0">
                <a:latin typeface="Georgia" panose="02040502050405020303" pitchFamily="18" charset="0"/>
              </a:rPr>
              <a:t>a Ridge regularization (L2-norm penalty)</a:t>
            </a:r>
          </a:p>
          <a:p>
            <a:pPr lvl="2"/>
            <a:r>
              <a:rPr lang="en-US" altLang="zh-CN" sz="1600" dirty="0">
                <a:latin typeface="Georgia" panose="02040502050405020303" pitchFamily="18" charset="0"/>
              </a:rPr>
              <a:t>a Lasso bound (L1-norm penalty)</a:t>
            </a:r>
          </a:p>
          <a:p>
            <a:pPr lvl="2"/>
            <a:r>
              <a:rPr lang="en-US" altLang="zh-CN" sz="1600" dirty="0">
                <a:latin typeface="Georgia" panose="02040502050405020303" pitchFamily="18" charset="0"/>
              </a:rPr>
              <a:t>an Elastic net regularization</a:t>
            </a:r>
          </a:p>
          <a:p>
            <a:pPr lvl="1"/>
            <a:r>
              <a:rPr lang="en-US" altLang="zh-CN" sz="1800" b="1" dirty="0">
                <a:latin typeface="Georgia" panose="02040502050405020303" pitchFamily="18" charset="0"/>
              </a:rPr>
              <a:t>Data Table </a:t>
            </a:r>
            <a:r>
              <a:rPr lang="en-US" altLang="zh-CN" sz="1800" dirty="0">
                <a:latin typeface="Georgia" panose="02040502050405020303" pitchFamily="18" charset="0"/>
              </a:rPr>
              <a:t>to view coefficients</a:t>
            </a:r>
          </a:p>
          <a:p>
            <a:pPr lvl="1"/>
            <a:r>
              <a:rPr lang="en-US" altLang="zh-CN" sz="1800" b="1" dirty="0">
                <a:latin typeface="Georgia" panose="02040502050405020303" pitchFamily="18" charset="0"/>
              </a:rPr>
              <a:t>Test and score </a:t>
            </a:r>
            <a:r>
              <a:rPr lang="en-US" altLang="zh-CN" sz="1800" dirty="0">
                <a:latin typeface="Georgia" panose="02040502050405020303" pitchFamily="18" charset="0"/>
              </a:rPr>
              <a:t>to view MSE RMSE andR2</a:t>
            </a:r>
          </a:p>
          <a:p>
            <a:pPr lvl="1"/>
            <a:r>
              <a:rPr lang="en-US" altLang="zh-CN" sz="1800" b="1" dirty="0">
                <a:latin typeface="Georgia" panose="02040502050405020303" pitchFamily="18" charset="0"/>
              </a:rPr>
              <a:t>No p-values </a:t>
            </a:r>
            <a:r>
              <a:rPr lang="en-US" altLang="zh-CN" sz="1800" dirty="0">
                <a:latin typeface="Georgia" panose="02040502050405020303" pitchFamily="18" charset="0"/>
              </a:rPr>
              <a:t>for each variable</a:t>
            </a:r>
          </a:p>
          <a:p>
            <a:pPr lvl="1"/>
            <a:endParaRPr lang="en-US" altLang="zh-CN" sz="1800" dirty="0"/>
          </a:p>
          <a:p>
            <a:pPr marL="457200" lvl="1" indent="0">
              <a:buNone/>
            </a:pPr>
            <a:endParaRPr lang="en-US" altLang="zh-CN" sz="1800" dirty="0"/>
          </a:p>
          <a:p>
            <a:pPr lvl="1"/>
            <a:endParaRPr lang="en-US" altLang="zh-CN" sz="2000" dirty="0"/>
          </a:p>
          <a:p>
            <a:pPr lvl="1"/>
            <a:endParaRPr lang="en-US" dirty="0"/>
          </a:p>
        </p:txBody>
      </p:sp>
      <p:sp>
        <p:nvSpPr>
          <p:cNvPr id="4" name="Title 1">
            <a:extLst>
              <a:ext uri="{FF2B5EF4-FFF2-40B4-BE49-F238E27FC236}">
                <a16:creationId xmlns:a16="http://schemas.microsoft.com/office/drawing/2014/main" id="{CD400C8E-689D-3759-B96D-E1B108604E5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8789E837-8F4D-1EBC-8555-BC6C369A3500}"/>
              </a:ext>
            </a:extLst>
          </p:cNvPr>
          <p:cNvPicPr>
            <a:picLocks noChangeAspect="1"/>
          </p:cNvPicPr>
          <p:nvPr/>
        </p:nvPicPr>
        <p:blipFill>
          <a:blip r:embed="rId3"/>
          <a:stretch>
            <a:fillRect/>
          </a:stretch>
        </p:blipFill>
        <p:spPr>
          <a:xfrm>
            <a:off x="5888090" y="-46021"/>
            <a:ext cx="3055885" cy="3475021"/>
          </a:xfrm>
          <a:prstGeom prst="rect">
            <a:avLst/>
          </a:prstGeom>
        </p:spPr>
      </p:pic>
      <p:pic>
        <p:nvPicPr>
          <p:cNvPr id="10" name="Picture 9">
            <a:extLst>
              <a:ext uri="{FF2B5EF4-FFF2-40B4-BE49-F238E27FC236}">
                <a16:creationId xmlns:a16="http://schemas.microsoft.com/office/drawing/2014/main" id="{E43C28EC-51F8-8BB4-757F-E6BD8AF69271}"/>
              </a:ext>
            </a:extLst>
          </p:cNvPr>
          <p:cNvPicPr>
            <a:picLocks noChangeAspect="1"/>
          </p:cNvPicPr>
          <p:nvPr/>
        </p:nvPicPr>
        <p:blipFill>
          <a:blip r:embed="rId4"/>
          <a:stretch>
            <a:fillRect/>
          </a:stretch>
        </p:blipFill>
        <p:spPr>
          <a:xfrm>
            <a:off x="5888090" y="3429000"/>
            <a:ext cx="3055885" cy="3277531"/>
          </a:xfrm>
          <a:prstGeom prst="rect">
            <a:avLst/>
          </a:prstGeom>
        </p:spPr>
      </p:pic>
      <p:pic>
        <p:nvPicPr>
          <p:cNvPr id="12" name="Picture 11">
            <a:extLst>
              <a:ext uri="{FF2B5EF4-FFF2-40B4-BE49-F238E27FC236}">
                <a16:creationId xmlns:a16="http://schemas.microsoft.com/office/drawing/2014/main" id="{AB663094-439E-CFCB-3697-4E0DB2A6095B}"/>
              </a:ext>
            </a:extLst>
          </p:cNvPr>
          <p:cNvPicPr>
            <a:picLocks noChangeAspect="1"/>
          </p:cNvPicPr>
          <p:nvPr/>
        </p:nvPicPr>
        <p:blipFill>
          <a:blip r:embed="rId5"/>
          <a:stretch>
            <a:fillRect/>
          </a:stretch>
        </p:blipFill>
        <p:spPr>
          <a:xfrm>
            <a:off x="609600" y="4624340"/>
            <a:ext cx="4867275" cy="2370550"/>
          </a:xfrm>
          <a:prstGeom prst="rect">
            <a:avLst/>
          </a:prstGeom>
        </p:spPr>
      </p:pic>
    </p:spTree>
    <p:extLst>
      <p:ext uri="{BB962C8B-B14F-4D97-AF65-F5344CB8AC3E}">
        <p14:creationId xmlns:p14="http://schemas.microsoft.com/office/powerpoint/2010/main" val="1859531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48775-7205-9A55-70C7-F3A9B4E6D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A8E9D-9FD0-4A21-56BC-C8694DD2E60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Predict the Scoring Dataset</a:t>
            </a:r>
            <a:br>
              <a:rPr lang="en-US" altLang="zh-CN" sz="3600" dirty="0"/>
            </a:br>
            <a:endParaRPr lang="en-US" sz="3600" dirty="0"/>
          </a:p>
        </p:txBody>
      </p:sp>
      <p:sp>
        <p:nvSpPr>
          <p:cNvPr id="3" name="Content Placeholder 2">
            <a:extLst>
              <a:ext uri="{FF2B5EF4-FFF2-40B4-BE49-F238E27FC236}">
                <a16:creationId xmlns:a16="http://schemas.microsoft.com/office/drawing/2014/main" id="{4EF18521-8545-5AB3-76E7-E2849BF4FAD7}"/>
              </a:ext>
            </a:extLst>
          </p:cNvPr>
          <p:cNvSpPr>
            <a:spLocks noGrp="1"/>
          </p:cNvSpPr>
          <p:nvPr>
            <p:ph idx="1"/>
          </p:nvPr>
        </p:nvSpPr>
        <p:spPr>
          <a:xfrm>
            <a:off x="200026" y="1048385"/>
            <a:ext cx="5127340" cy="4525963"/>
          </a:xfrm>
        </p:spPr>
        <p:txBody>
          <a:bodyPr/>
          <a:lstStyle/>
          <a:p>
            <a:pPr lvl="1"/>
            <a:r>
              <a:rPr lang="en-US" altLang="zh-CN" sz="2000" dirty="0">
                <a:latin typeface="Georgia" panose="02040502050405020303" pitchFamily="18" charset="0"/>
              </a:rPr>
              <a:t>Set </a:t>
            </a:r>
            <a:r>
              <a:rPr lang="en-US" altLang="zh-CN" sz="2000" b="1" dirty="0" err="1">
                <a:latin typeface="Georgia" panose="02040502050405020303" pitchFamily="18" charset="0"/>
              </a:rPr>
              <a:t>area_worst</a:t>
            </a:r>
            <a:r>
              <a:rPr lang="en-US" altLang="zh-CN" sz="2000" b="1" dirty="0">
                <a:latin typeface="Georgia" panose="02040502050405020303" pitchFamily="18" charset="0"/>
              </a:rPr>
              <a:t> </a:t>
            </a:r>
            <a:r>
              <a:rPr lang="en-US" altLang="zh-CN" sz="2000" dirty="0">
                <a:latin typeface="Georgia" panose="02040502050405020303" pitchFamily="18" charset="0"/>
              </a:rPr>
              <a:t>as target</a:t>
            </a:r>
          </a:p>
          <a:p>
            <a:pPr lvl="1"/>
            <a:r>
              <a:rPr lang="en-US" altLang="zh-CN" sz="2000" dirty="0">
                <a:latin typeface="Georgia" panose="02040502050405020303" pitchFamily="18" charset="0"/>
              </a:rPr>
              <a:t>Connect prediction with regression and score data </a:t>
            </a:r>
          </a:p>
          <a:p>
            <a:pPr lvl="1"/>
            <a:r>
              <a:rPr lang="en-US" altLang="zh-CN" sz="2000" dirty="0">
                <a:latin typeface="Georgia" panose="02040502050405020303" pitchFamily="18" charset="0"/>
              </a:rPr>
              <a:t>Performance scores are shown at the bottom</a:t>
            </a:r>
          </a:p>
          <a:p>
            <a:pPr lvl="1"/>
            <a:r>
              <a:rPr lang="en-US" altLang="zh-CN" sz="2000" dirty="0">
                <a:latin typeface="Georgia" panose="02040502050405020303" pitchFamily="18" charset="0"/>
              </a:rPr>
              <a:t>Save it to the report</a:t>
            </a:r>
          </a:p>
          <a:p>
            <a:pPr lvl="1"/>
            <a:r>
              <a:rPr lang="en-US" altLang="zh-CN" sz="2000" dirty="0">
                <a:latin typeface="Georgia" panose="02040502050405020303" pitchFamily="18" charset="0"/>
              </a:rPr>
              <a:t>Table Data to view selected or all predicted values</a:t>
            </a:r>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BC8075B7-FD59-4622-AF38-D7C12312F66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0038D4F5-C6EC-E1F2-11E4-2F8CE4BAD11C}"/>
              </a:ext>
            </a:extLst>
          </p:cNvPr>
          <p:cNvPicPr>
            <a:picLocks noChangeAspect="1"/>
          </p:cNvPicPr>
          <p:nvPr/>
        </p:nvPicPr>
        <p:blipFill>
          <a:blip r:embed="rId3"/>
          <a:srcRect t="43246" b="16661"/>
          <a:stretch/>
        </p:blipFill>
        <p:spPr>
          <a:xfrm>
            <a:off x="5344141" y="853955"/>
            <a:ext cx="3886537" cy="2050098"/>
          </a:xfrm>
          <a:prstGeom prst="rect">
            <a:avLst/>
          </a:prstGeom>
        </p:spPr>
      </p:pic>
      <p:pic>
        <p:nvPicPr>
          <p:cNvPr id="10" name="Picture 9">
            <a:extLst>
              <a:ext uri="{FF2B5EF4-FFF2-40B4-BE49-F238E27FC236}">
                <a16:creationId xmlns:a16="http://schemas.microsoft.com/office/drawing/2014/main" id="{591C4C22-29DD-3A85-879F-339488F01C89}"/>
              </a:ext>
            </a:extLst>
          </p:cNvPr>
          <p:cNvPicPr>
            <a:picLocks noChangeAspect="1"/>
          </p:cNvPicPr>
          <p:nvPr/>
        </p:nvPicPr>
        <p:blipFill>
          <a:blip r:embed="rId4"/>
          <a:stretch>
            <a:fillRect/>
          </a:stretch>
        </p:blipFill>
        <p:spPr>
          <a:xfrm>
            <a:off x="5391496" y="3015476"/>
            <a:ext cx="3383573" cy="3208298"/>
          </a:xfrm>
          <a:prstGeom prst="rect">
            <a:avLst/>
          </a:prstGeom>
        </p:spPr>
      </p:pic>
    </p:spTree>
    <p:extLst>
      <p:ext uri="{BB962C8B-B14F-4D97-AF65-F5344CB8AC3E}">
        <p14:creationId xmlns:p14="http://schemas.microsoft.com/office/powerpoint/2010/main" val="3798642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7DAA-AD3E-3CA3-2C83-FF2DDF4A3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EB9D6-FC59-11BB-BEAB-7CBAEB44A6D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Unsurprised learning</a:t>
            </a:r>
            <a:br>
              <a:rPr lang="en-US" altLang="zh-CN" sz="3600" dirty="0"/>
            </a:br>
            <a:endParaRPr lang="en-US" sz="3600" dirty="0"/>
          </a:p>
        </p:txBody>
      </p:sp>
      <p:sp>
        <p:nvSpPr>
          <p:cNvPr id="3" name="Content Placeholder 2">
            <a:extLst>
              <a:ext uri="{FF2B5EF4-FFF2-40B4-BE49-F238E27FC236}">
                <a16:creationId xmlns:a16="http://schemas.microsoft.com/office/drawing/2014/main" id="{A811470D-D04A-8F9D-2484-5529638B851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When dealing with real-world problems, most of the time, data will not come with predefined labels, but we still want to develop machine learning models that can correctly classified the data by finding some commonality in the features to predict the classes on new data.</a:t>
            </a:r>
          </a:p>
          <a:p>
            <a:pPr lvl="1"/>
            <a:endParaRPr lang="en-US" altLang="zh-CN" sz="2000" dirty="0">
              <a:latin typeface="Georgia" panose="02040502050405020303" pitchFamily="18" charset="0"/>
            </a:endParaRPr>
          </a:p>
          <a:p>
            <a:pPr lvl="1"/>
            <a:r>
              <a:rPr lang="en-US" altLang="zh-CN" sz="2400" dirty="0">
                <a:latin typeface="Georgia" panose="02040502050405020303" pitchFamily="18" charset="0"/>
              </a:rPr>
              <a:t>Two main types of problems in unsupervised learning:</a:t>
            </a:r>
          </a:p>
          <a:p>
            <a:pPr lvl="2"/>
            <a:r>
              <a:rPr lang="en-US" altLang="zh-CN" dirty="0">
                <a:latin typeface="Georgia" panose="02040502050405020303" pitchFamily="18" charset="0"/>
              </a:rPr>
              <a:t>Clustering</a:t>
            </a:r>
          </a:p>
          <a:p>
            <a:pPr lvl="2"/>
            <a:r>
              <a:rPr lang="en-US" altLang="zh-CN" dirty="0">
                <a:latin typeface="Georgia" panose="02040502050405020303" pitchFamily="18" charset="0"/>
              </a:rPr>
              <a:t>Dimension Reduction--PCA</a:t>
            </a:r>
          </a:p>
          <a:p>
            <a:pPr lvl="1"/>
            <a:endParaRPr lang="en-US" dirty="0"/>
          </a:p>
        </p:txBody>
      </p:sp>
      <p:sp>
        <p:nvSpPr>
          <p:cNvPr id="4" name="Title 1">
            <a:extLst>
              <a:ext uri="{FF2B5EF4-FFF2-40B4-BE49-F238E27FC236}">
                <a16:creationId xmlns:a16="http://schemas.microsoft.com/office/drawing/2014/main" id="{8316CBF9-78E5-6C0A-6C1D-07524304C76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3863500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9CAD-1C1F-4DA2-713A-AEDC3F4E2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F6912-A17A-123A-C9C4-DAB34E6BEF9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Clustering Analysis</a:t>
            </a:r>
            <a:br>
              <a:rPr lang="en-US" sz="3600" dirty="0"/>
            </a:br>
            <a:endParaRPr lang="en-US" sz="3600" dirty="0"/>
          </a:p>
        </p:txBody>
      </p:sp>
      <p:sp>
        <p:nvSpPr>
          <p:cNvPr id="4" name="Title 1">
            <a:extLst>
              <a:ext uri="{FF2B5EF4-FFF2-40B4-BE49-F238E27FC236}">
                <a16:creationId xmlns:a16="http://schemas.microsoft.com/office/drawing/2014/main" id="{57904A9E-341F-6A29-7A39-92B8E511CAA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Content Placeholder 5">
            <a:extLst>
              <a:ext uri="{FF2B5EF4-FFF2-40B4-BE49-F238E27FC236}">
                <a16:creationId xmlns:a16="http://schemas.microsoft.com/office/drawing/2014/main" id="{6495FDF4-7D1C-E9C7-0BBC-F679BA122A1C}"/>
              </a:ext>
            </a:extLst>
          </p:cNvPr>
          <p:cNvSpPr>
            <a:spLocks noGrp="1"/>
          </p:cNvSpPr>
          <p:nvPr>
            <p:ph idx="1"/>
          </p:nvPr>
        </p:nvSpPr>
        <p:spPr>
          <a:xfrm>
            <a:off x="457200" y="1100526"/>
            <a:ext cx="8229600" cy="5025637"/>
          </a:xfrm>
        </p:spPr>
        <p:txBody>
          <a:bodyPr/>
          <a:lstStyle/>
          <a:p>
            <a:r>
              <a:rPr lang="en-US" sz="2400" dirty="0"/>
              <a:t>Cluster analysis or clustering is to group a set of objects that objects in the same group (called a cluster) are more similar (in some sense) to each other than to those in other groups (clusters).</a:t>
            </a:r>
            <a:br>
              <a:rPr lang="en-US" dirty="0"/>
            </a:br>
            <a:endParaRPr lang="en-US" dirty="0"/>
          </a:p>
        </p:txBody>
      </p:sp>
      <p:pic>
        <p:nvPicPr>
          <p:cNvPr id="3076" name="Picture 4">
            <a:extLst>
              <a:ext uri="{FF2B5EF4-FFF2-40B4-BE49-F238E27FC236}">
                <a16:creationId xmlns:a16="http://schemas.microsoft.com/office/drawing/2014/main" id="{3322A904-51A8-FA78-D51A-94F9EDD5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7" y="2790825"/>
            <a:ext cx="9144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9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FA424-16F2-D62B-FFBD-E6E5875F6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6D04A-AA71-5256-A79A-2E637431A8B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a:t>
            </a:r>
            <a:r>
              <a:rPr lang="en-US" altLang="zh-CN" sz="3600" dirty="0"/>
              <a:t>lustering</a:t>
            </a:r>
            <a:endParaRPr lang="en-US" sz="3600" dirty="0"/>
          </a:p>
        </p:txBody>
      </p:sp>
      <p:sp>
        <p:nvSpPr>
          <p:cNvPr id="3" name="Content Placeholder 2">
            <a:extLst>
              <a:ext uri="{FF2B5EF4-FFF2-40B4-BE49-F238E27FC236}">
                <a16:creationId xmlns:a16="http://schemas.microsoft.com/office/drawing/2014/main" id="{3FF20E2F-C570-7C11-41E4-417340AC4306}"/>
              </a:ext>
            </a:extLst>
          </p:cNvPr>
          <p:cNvSpPr>
            <a:spLocks noGrp="1"/>
          </p:cNvSpPr>
          <p:nvPr>
            <p:ph idx="1"/>
          </p:nvPr>
        </p:nvSpPr>
        <p:spPr>
          <a:xfrm>
            <a:off x="200025" y="1048385"/>
            <a:ext cx="8943975" cy="4525963"/>
          </a:xfrm>
        </p:spPr>
        <p:txBody>
          <a:bodyPr>
            <a:normAutofit lnSpcReduction="10000"/>
          </a:bodyPr>
          <a:lstStyle/>
          <a:p>
            <a:pPr lvl="1"/>
            <a:r>
              <a:rPr lang="en-US" altLang="zh-CN" sz="2000" dirty="0">
                <a:latin typeface="Georgia" panose="02040502050405020303" pitchFamily="18" charset="0"/>
              </a:rPr>
              <a:t>Clustering, however, has many different names (with respect to the fields it is being applied):</a:t>
            </a:r>
          </a:p>
          <a:p>
            <a:pPr lvl="1"/>
            <a:endParaRPr lang="en-US" altLang="zh-CN" sz="2000" dirty="0">
              <a:latin typeface="Georgia" panose="02040502050405020303" pitchFamily="18" charset="0"/>
            </a:endParaRPr>
          </a:p>
          <a:p>
            <a:pPr lvl="2"/>
            <a:r>
              <a:rPr lang="en-US" altLang="zh-CN" sz="1600" dirty="0">
                <a:latin typeface="Georgia" panose="02040502050405020303" pitchFamily="18" charset="0"/>
              </a:rPr>
              <a:t>Cluster analysis</a:t>
            </a:r>
          </a:p>
          <a:p>
            <a:pPr lvl="2"/>
            <a:r>
              <a:rPr lang="en-US" altLang="zh-CN" sz="1600" dirty="0">
                <a:latin typeface="Georgia" panose="02040502050405020303" pitchFamily="18" charset="0"/>
              </a:rPr>
              <a:t>Automatic classification</a:t>
            </a:r>
          </a:p>
          <a:p>
            <a:pPr lvl="2"/>
            <a:r>
              <a:rPr lang="en-US" altLang="zh-CN" sz="1600" dirty="0">
                <a:latin typeface="Georgia" panose="02040502050405020303" pitchFamily="18" charset="0"/>
              </a:rPr>
              <a:t>Data segmentation</a:t>
            </a:r>
          </a:p>
          <a:p>
            <a:pPr marL="857250" lvl="2" indent="0">
              <a:buNone/>
            </a:pPr>
            <a:r>
              <a:rPr lang="en-US" altLang="zh-CN" sz="1600" dirty="0">
                <a:latin typeface="Georgia" panose="02040502050405020303" pitchFamily="18" charset="0"/>
              </a:rPr>
              <a:t>All the above names essentially mean clustering.</a:t>
            </a:r>
          </a:p>
          <a:p>
            <a:pPr lvl="1"/>
            <a:endParaRPr lang="en-US" altLang="zh-CN" sz="2000" dirty="0">
              <a:latin typeface="Georgia" panose="02040502050405020303" pitchFamily="18" charset="0"/>
            </a:endParaRPr>
          </a:p>
          <a:p>
            <a:pPr lvl="1"/>
            <a:r>
              <a:rPr lang="en-US" altLang="zh-CN" sz="2000" dirty="0">
                <a:latin typeface="Georgia" panose="02040502050405020303" pitchFamily="18" charset="0"/>
              </a:rPr>
              <a:t>Cluster analysis have an incredible wide range of applications and are quite useful to solve real world problems such as anomaly detection, recommending systems, documents grouping, or finding customers with common interests based on their purchases. Some of the most common clustering algorithms will be explored in the workshop, are:</a:t>
            </a:r>
          </a:p>
          <a:p>
            <a:pPr lvl="2"/>
            <a:r>
              <a:rPr lang="en-US" altLang="zh-CN" sz="1600" dirty="0">
                <a:latin typeface="Georgia" panose="02040502050405020303" pitchFamily="18" charset="0"/>
              </a:rPr>
              <a:t>K-Means</a:t>
            </a:r>
          </a:p>
          <a:p>
            <a:pPr lvl="2"/>
            <a:r>
              <a:rPr lang="en-US" altLang="zh-CN" sz="1600" dirty="0">
                <a:latin typeface="Georgia" panose="02040502050405020303" pitchFamily="18" charset="0"/>
              </a:rPr>
              <a:t>Hierarchical Clustering</a:t>
            </a:r>
            <a:endParaRPr lang="en-US" altLang="zh-CN"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7C782DA8-8A25-0938-7162-FD47D9765DC1}"/>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546715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0C86-73AA-C269-012F-476F35DE3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421F4-C8BD-0ACF-6E66-E9EFAD3D09E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Hierarchical Clustering </a:t>
            </a:r>
          </a:p>
        </p:txBody>
      </p:sp>
      <p:sp>
        <p:nvSpPr>
          <p:cNvPr id="3" name="Content Placeholder 2">
            <a:extLst>
              <a:ext uri="{FF2B5EF4-FFF2-40B4-BE49-F238E27FC236}">
                <a16:creationId xmlns:a16="http://schemas.microsoft.com/office/drawing/2014/main" id="{D0377DB8-C937-5C9E-84FE-575003AE5DC8}"/>
              </a:ext>
            </a:extLst>
          </p:cNvPr>
          <p:cNvSpPr>
            <a:spLocks noGrp="1"/>
          </p:cNvSpPr>
          <p:nvPr>
            <p:ph idx="1"/>
          </p:nvPr>
        </p:nvSpPr>
        <p:spPr>
          <a:xfrm>
            <a:off x="200025" y="1048386"/>
            <a:ext cx="8943975" cy="2904490"/>
          </a:xfrm>
        </p:spPr>
        <p:txBody>
          <a:bodyPr>
            <a:normAutofit/>
          </a:bodyPr>
          <a:lstStyle/>
          <a:p>
            <a:pPr lvl="1"/>
            <a:r>
              <a:rPr lang="en-US" altLang="zh-CN" sz="2400" dirty="0">
                <a:latin typeface="Georgia" panose="02040502050405020303" pitchFamily="18" charset="0"/>
              </a:rPr>
              <a:t>Breast Cancer dataset</a:t>
            </a:r>
          </a:p>
          <a:p>
            <a:pPr lvl="1"/>
            <a:r>
              <a:rPr lang="en-US" sz="2400" b="1" dirty="0">
                <a:latin typeface="Georgia" panose="02040502050405020303" pitchFamily="18" charset="0"/>
              </a:rPr>
              <a:t>Distances</a:t>
            </a:r>
            <a:r>
              <a:rPr lang="en-US" sz="2400" dirty="0">
                <a:latin typeface="Georgia" panose="02040502050405020303" pitchFamily="18" charset="0"/>
              </a:rPr>
              <a:t> computes distances between rows or columns in a dataset. </a:t>
            </a:r>
            <a:r>
              <a:rPr lang="en-US" sz="2000" dirty="0">
                <a:latin typeface="Georgia" panose="02040502050405020303" pitchFamily="18" charset="0"/>
              </a:rPr>
              <a:t>By default, the data will be normalized to ensure equal treatment of individual features. Normalization is always done column-wise.</a:t>
            </a:r>
            <a:endParaRPr lang="en-US" sz="2400" dirty="0">
              <a:latin typeface="Georgia" panose="02040502050405020303" pitchFamily="18" charset="0"/>
            </a:endParaRPr>
          </a:p>
        </p:txBody>
      </p:sp>
      <p:sp>
        <p:nvSpPr>
          <p:cNvPr id="4" name="Title 1">
            <a:extLst>
              <a:ext uri="{FF2B5EF4-FFF2-40B4-BE49-F238E27FC236}">
                <a16:creationId xmlns:a16="http://schemas.microsoft.com/office/drawing/2014/main" id="{079CD50A-8CBB-00A8-1FA7-5DC0ED00BD0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0" name="Picture 9">
            <a:extLst>
              <a:ext uri="{FF2B5EF4-FFF2-40B4-BE49-F238E27FC236}">
                <a16:creationId xmlns:a16="http://schemas.microsoft.com/office/drawing/2014/main" id="{38F700B3-CE74-C943-3B9F-95E0E7AA0F66}"/>
              </a:ext>
            </a:extLst>
          </p:cNvPr>
          <p:cNvPicPr>
            <a:picLocks noChangeAspect="1"/>
          </p:cNvPicPr>
          <p:nvPr/>
        </p:nvPicPr>
        <p:blipFill>
          <a:blip r:embed="rId3"/>
          <a:stretch>
            <a:fillRect/>
          </a:stretch>
        </p:blipFill>
        <p:spPr>
          <a:xfrm>
            <a:off x="1866621" y="2582533"/>
            <a:ext cx="6439458" cy="3985605"/>
          </a:xfrm>
          <a:prstGeom prst="rect">
            <a:avLst/>
          </a:prstGeom>
        </p:spPr>
      </p:pic>
    </p:spTree>
    <p:extLst>
      <p:ext uri="{BB962C8B-B14F-4D97-AF65-F5344CB8AC3E}">
        <p14:creationId xmlns:p14="http://schemas.microsoft.com/office/powerpoint/2010/main" val="3562757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D930E-3D4A-EFB0-0E1E-0042DE005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9A6A5-CCE0-1EFB-D258-C621B076B02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distance</a:t>
            </a:r>
          </a:p>
        </p:txBody>
      </p:sp>
      <p:sp>
        <p:nvSpPr>
          <p:cNvPr id="3" name="Content Placeholder 2">
            <a:extLst>
              <a:ext uri="{FF2B5EF4-FFF2-40B4-BE49-F238E27FC236}">
                <a16:creationId xmlns:a16="http://schemas.microsoft.com/office/drawing/2014/main" id="{D6EE7070-3F9C-BA96-90F7-E6F63F52A9A5}"/>
              </a:ext>
            </a:extLst>
          </p:cNvPr>
          <p:cNvSpPr>
            <a:spLocks noGrp="1"/>
          </p:cNvSpPr>
          <p:nvPr>
            <p:ph idx="1"/>
          </p:nvPr>
        </p:nvSpPr>
        <p:spPr>
          <a:xfrm>
            <a:off x="200025" y="1048385"/>
            <a:ext cx="8943975" cy="4525963"/>
          </a:xfrm>
        </p:spPr>
        <p:txBody>
          <a:bodyPr/>
          <a:lstStyle/>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F05B0B07-5341-51CF-F8D6-AE5F008E60E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4" name="Picture 13">
            <a:extLst>
              <a:ext uri="{FF2B5EF4-FFF2-40B4-BE49-F238E27FC236}">
                <a16:creationId xmlns:a16="http://schemas.microsoft.com/office/drawing/2014/main" id="{FFF4939A-26BA-1E7F-D206-7DD9E283B526}"/>
              </a:ext>
            </a:extLst>
          </p:cNvPr>
          <p:cNvPicPr>
            <a:picLocks noChangeAspect="1"/>
          </p:cNvPicPr>
          <p:nvPr/>
        </p:nvPicPr>
        <p:blipFill>
          <a:blip r:embed="rId3"/>
          <a:stretch>
            <a:fillRect/>
          </a:stretch>
        </p:blipFill>
        <p:spPr>
          <a:xfrm>
            <a:off x="891232" y="1048385"/>
            <a:ext cx="7094835" cy="5182049"/>
          </a:xfrm>
          <a:prstGeom prst="rect">
            <a:avLst/>
          </a:prstGeom>
        </p:spPr>
      </p:pic>
      <p:sp>
        <p:nvSpPr>
          <p:cNvPr id="6" name="TextBox 5">
            <a:extLst>
              <a:ext uri="{FF2B5EF4-FFF2-40B4-BE49-F238E27FC236}">
                <a16:creationId xmlns:a16="http://schemas.microsoft.com/office/drawing/2014/main" id="{F396FBB1-C642-3CCE-C3A7-14500BE0C991}"/>
              </a:ext>
            </a:extLst>
          </p:cNvPr>
          <p:cNvSpPr txBox="1"/>
          <p:nvPr/>
        </p:nvSpPr>
        <p:spPr>
          <a:xfrm>
            <a:off x="586432" y="5348583"/>
            <a:ext cx="6966892" cy="1323439"/>
          </a:xfrm>
          <a:prstGeom prst="rect">
            <a:avLst/>
          </a:prstGeom>
          <a:solidFill>
            <a:schemeClr val="bg1"/>
          </a:solidFill>
          <a:ln>
            <a:solidFill>
              <a:srgbClr val="3B3C3E"/>
            </a:solidFill>
          </a:ln>
        </p:spPr>
        <p:txBody>
          <a:bodyPr wrap="square">
            <a:spAutoFit/>
          </a:bodyPr>
          <a:lstStyle/>
          <a:p>
            <a:pPr algn="just"/>
            <a:r>
              <a:rPr lang="en-US" sz="1600" b="0" i="0" dirty="0">
                <a:solidFill>
                  <a:srgbClr val="1F1F1F"/>
                </a:solidFill>
                <a:effectLst/>
                <a:latin typeface="Georgia" panose="02040502050405020303" pitchFamily="18" charset="0"/>
              </a:rPr>
              <a:t>The silhouette score is a measure of how similar an object is to its own cluster in comparison to other clusters and is crucial in the creation of a silhouette plot. The silhouette score close to 1 indicates that the data instance is close to the center of the cluster and instances possessing the silhouette scores close to 0 are on the border between two clusters.</a:t>
            </a:r>
            <a:endParaRPr lang="en-US" sz="1600" dirty="0">
              <a:latin typeface="Georgia" panose="02040502050405020303" pitchFamily="18" charset="0"/>
            </a:endParaRPr>
          </a:p>
        </p:txBody>
      </p:sp>
    </p:spTree>
    <p:extLst>
      <p:ext uri="{BB962C8B-B14F-4D97-AF65-F5344CB8AC3E}">
        <p14:creationId xmlns:p14="http://schemas.microsoft.com/office/powerpoint/2010/main" val="148520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C16-B659-B59A-9245-C4E561EC3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7D88F-EF33-9480-C32A-0BE2D5D15C4B}"/>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Dendrogram</a:t>
            </a:r>
            <a:br>
              <a:rPr lang="en-US" altLang="zh-CN" sz="3600" dirty="0"/>
            </a:br>
            <a:endParaRPr lang="en-US" sz="3600" dirty="0"/>
          </a:p>
        </p:txBody>
      </p:sp>
      <p:sp>
        <p:nvSpPr>
          <p:cNvPr id="3" name="Content Placeholder 2">
            <a:extLst>
              <a:ext uri="{FF2B5EF4-FFF2-40B4-BE49-F238E27FC236}">
                <a16:creationId xmlns:a16="http://schemas.microsoft.com/office/drawing/2014/main" id="{229426B3-6903-AF5D-B0F1-EEBB4D2E8103}"/>
              </a:ext>
            </a:extLst>
          </p:cNvPr>
          <p:cNvSpPr>
            <a:spLocks noGrp="1"/>
          </p:cNvSpPr>
          <p:nvPr>
            <p:ph idx="1"/>
          </p:nvPr>
        </p:nvSpPr>
        <p:spPr>
          <a:xfrm>
            <a:off x="-250877" y="1100526"/>
            <a:ext cx="4876800" cy="4525963"/>
          </a:xfrm>
        </p:spPr>
        <p:txBody>
          <a:bodyPr>
            <a:normAutofit lnSpcReduction="10000"/>
          </a:bodyPr>
          <a:lstStyle/>
          <a:p>
            <a:pPr marL="457200" lvl="1" indent="0">
              <a:buNone/>
            </a:pPr>
            <a:r>
              <a:rPr lang="en-US" altLang="zh-CN" sz="2000" dirty="0">
                <a:latin typeface="Georgia" panose="02040502050405020303" pitchFamily="18" charset="0"/>
              </a:rPr>
              <a:t>Three different selection methods:</a:t>
            </a:r>
          </a:p>
          <a:p>
            <a:pPr lvl="1"/>
            <a:r>
              <a:rPr lang="en-US" altLang="zh-CN" sz="2000" b="1" dirty="0">
                <a:latin typeface="Georgia" panose="02040502050405020303" pitchFamily="18" charset="0"/>
              </a:rPr>
              <a:t>Manual: </a:t>
            </a:r>
            <a:r>
              <a:rPr lang="en-US" altLang="zh-CN" sz="1900" dirty="0">
                <a:latin typeface="Georgia" panose="02040502050405020303" pitchFamily="18" charset="0"/>
              </a:rPr>
              <a:t>clicking inside the dendrogram will select a cluster. Multiple clusters can be selected by holding Ctrl/Cmd. Each selected cluster is shown in a different color and is treated as a separate cluster in the output.</a:t>
            </a:r>
          </a:p>
          <a:p>
            <a:pPr lvl="1"/>
            <a:r>
              <a:rPr lang="en-US" altLang="zh-CN" sz="2000" b="1" dirty="0">
                <a:latin typeface="Georgia" panose="02040502050405020303" pitchFamily="18" charset="0"/>
              </a:rPr>
              <a:t>Height ratio: </a:t>
            </a:r>
            <a:r>
              <a:rPr lang="en-US" altLang="zh-CN" sz="1900" dirty="0">
                <a:latin typeface="Georgia" panose="02040502050405020303" pitchFamily="18" charset="0"/>
              </a:rPr>
              <a:t>clicking on the bottom or top ruler of the dendrogram places a cutoff line in the graph. Items to the right of the line are selected.</a:t>
            </a:r>
          </a:p>
          <a:p>
            <a:pPr lvl="1"/>
            <a:r>
              <a:rPr lang="en-US" altLang="zh-CN" sz="2000" b="1" dirty="0">
                <a:latin typeface="Georgia" panose="02040502050405020303" pitchFamily="18" charset="0"/>
              </a:rPr>
              <a:t>Top N</a:t>
            </a:r>
            <a:r>
              <a:rPr lang="en-US" altLang="zh-CN" sz="2000" dirty="0">
                <a:latin typeface="Georgia" panose="02040502050405020303" pitchFamily="18" charset="0"/>
              </a:rPr>
              <a:t>: selects the number of top nodes. Top N: 2 – two clusters</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314F6A-2A00-31FA-2839-1D2C5D9001E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1AF265E0-3AFD-352F-342C-20F6A49290E5}"/>
              </a:ext>
            </a:extLst>
          </p:cNvPr>
          <p:cNvPicPr>
            <a:picLocks noChangeAspect="1"/>
          </p:cNvPicPr>
          <p:nvPr/>
        </p:nvPicPr>
        <p:blipFill>
          <a:blip r:embed="rId3"/>
          <a:srcRect l="34023" t="3127" r="-1" b="-3127"/>
          <a:stretch/>
        </p:blipFill>
        <p:spPr>
          <a:xfrm>
            <a:off x="4530673" y="746527"/>
            <a:ext cx="4781550" cy="5364945"/>
          </a:xfrm>
          <a:prstGeom prst="rect">
            <a:avLst/>
          </a:prstGeom>
        </p:spPr>
      </p:pic>
    </p:spTree>
    <p:extLst>
      <p:ext uri="{BB962C8B-B14F-4D97-AF65-F5344CB8AC3E}">
        <p14:creationId xmlns:p14="http://schemas.microsoft.com/office/powerpoint/2010/main" val="298376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5F53-EC9D-7C4A-D728-71F964C37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5BD9B9-E90D-8FF3-4318-4998A1BD9ABD}"/>
              </a:ext>
            </a:extLst>
          </p:cNvPr>
          <p:cNvSpPr>
            <a:spLocks noGrp="1"/>
          </p:cNvSpPr>
          <p:nvPr>
            <p:ph type="title"/>
          </p:nvPr>
        </p:nvSpPr>
        <p:spPr>
          <a:xfrm>
            <a:off x="415873" y="88653"/>
            <a:ext cx="8229600" cy="1143000"/>
          </a:xfrm>
        </p:spPr>
        <p:txBody>
          <a:bodyPr>
            <a:normAutofit fontScale="90000"/>
          </a:bodyPr>
          <a:lstStyle/>
          <a:p>
            <a:br>
              <a:rPr lang="en-US" sz="3600" dirty="0"/>
            </a:br>
            <a:r>
              <a:rPr lang="en-US" sz="4900" dirty="0"/>
              <a:t>Why is Orange</a:t>
            </a:r>
            <a:br>
              <a:rPr lang="en-US" altLang="zh-CN" sz="3600" dirty="0"/>
            </a:br>
            <a:endParaRPr lang="en-US" sz="3600" dirty="0"/>
          </a:p>
        </p:txBody>
      </p:sp>
      <p:sp>
        <p:nvSpPr>
          <p:cNvPr id="3" name="Content Placeholder 2">
            <a:extLst>
              <a:ext uri="{FF2B5EF4-FFF2-40B4-BE49-F238E27FC236}">
                <a16:creationId xmlns:a16="http://schemas.microsoft.com/office/drawing/2014/main" id="{10C97901-2318-91B8-2C14-7AA622A1F503}"/>
              </a:ext>
            </a:extLst>
          </p:cNvPr>
          <p:cNvSpPr>
            <a:spLocks noGrp="1"/>
          </p:cNvSpPr>
          <p:nvPr>
            <p:ph idx="1"/>
          </p:nvPr>
        </p:nvSpPr>
        <p:spPr>
          <a:xfrm>
            <a:off x="200025" y="1264602"/>
            <a:ext cx="8943975" cy="5040948"/>
          </a:xfrm>
        </p:spPr>
        <p:txBody>
          <a:bodyPr>
            <a:normAutofit/>
          </a:bodyPr>
          <a:lstStyle/>
          <a:p>
            <a:pPr lvl="1"/>
            <a:r>
              <a:rPr lang="en-US" altLang="zh-CN" sz="2000" dirty="0">
                <a:latin typeface="Georgia" panose="02040502050405020303" pitchFamily="18" charset="0"/>
              </a:rPr>
              <a:t>It is rich visualizations and interactive models. </a:t>
            </a:r>
          </a:p>
          <a:p>
            <a:pPr lvl="1"/>
            <a:r>
              <a:rPr lang="en-US" altLang="zh-CN" sz="1200" dirty="0">
                <a:latin typeface="Georgia" panose="02040502050405020303" pitchFamily="18" charset="0"/>
              </a:rPr>
              <a:t>Wiki says, Orange is  </a:t>
            </a:r>
            <a:r>
              <a:rPr lang="en-US" altLang="zh-CN" sz="1200" i="1" dirty="0">
                <a:latin typeface="Georgia" panose="02040502050405020303" pitchFamily="18" charset="0"/>
              </a:rPr>
              <a:t>“a visual programming front-end for exploratory qualitative data analysis and interactive data visualization</a:t>
            </a:r>
            <a:r>
              <a:rPr lang="en-US" altLang="zh-CN" sz="1200" dirty="0">
                <a:latin typeface="Georgia" panose="02040502050405020303" pitchFamily="18" charset="0"/>
              </a:rPr>
              <a:t>.”</a:t>
            </a:r>
          </a:p>
          <a:p>
            <a:pPr marL="457200" lvl="1" indent="0">
              <a:buNone/>
            </a:pPr>
            <a:endParaRPr lang="en-US" altLang="zh-CN" sz="1800" dirty="0">
              <a:latin typeface="Georgia" panose="02040502050405020303" pitchFamily="18" charset="0"/>
            </a:endParaRPr>
          </a:p>
          <a:p>
            <a:pPr lvl="1"/>
            <a:r>
              <a:rPr lang="en-US" altLang="zh-CN" sz="1800" dirty="0">
                <a:latin typeface="Georgia" panose="02040502050405020303" pitchFamily="18" charset="0"/>
              </a:rPr>
              <a:t>No need to learn Python programing to analyze the data.</a:t>
            </a:r>
          </a:p>
          <a:p>
            <a:pPr lvl="1"/>
            <a:endParaRPr lang="en-US" altLang="zh-CN" sz="1800" dirty="0">
              <a:latin typeface="Georgia" panose="02040502050405020303" pitchFamily="18" charset="0"/>
            </a:endParaRPr>
          </a:p>
          <a:p>
            <a:pPr lvl="1"/>
            <a:r>
              <a:rPr lang="en-US" altLang="zh-CN" sz="1800" dirty="0">
                <a:latin typeface="Georgia" panose="02040502050405020303" pitchFamily="18" charset="0"/>
              </a:rPr>
              <a:t>It contains Orange’s machine learning algorithms mostly use scikit-learn.</a:t>
            </a:r>
          </a:p>
          <a:p>
            <a:pPr lvl="1"/>
            <a:endParaRPr lang="en-US" altLang="zh-CN" sz="1800" dirty="0">
              <a:latin typeface="Georgia" panose="02040502050405020303" pitchFamily="18" charset="0"/>
            </a:endParaRPr>
          </a:p>
          <a:p>
            <a:pPr lvl="1"/>
            <a:r>
              <a:rPr lang="en-US" sz="1800" dirty="0">
                <a:latin typeface="Georgia" panose="02040502050405020303" pitchFamily="18" charset="0"/>
              </a:rPr>
              <a:t>Orange has many add-on toolboxes such as </a:t>
            </a:r>
            <a:r>
              <a:rPr lang="en-US" sz="1800" b="1" dirty="0">
                <a:latin typeface="Georgia" panose="02040502050405020303" pitchFamily="18" charset="0"/>
              </a:rPr>
              <a:t>Bioinformatics, Timeseries, Survival analysis, Text and Spectroscopy</a:t>
            </a:r>
            <a:r>
              <a:rPr lang="en-US" sz="1800" dirty="0">
                <a:latin typeface="Georgia" panose="02040502050405020303" pitchFamily="18" charset="0"/>
              </a:rPr>
              <a:t>. </a:t>
            </a:r>
          </a:p>
          <a:p>
            <a:pPr lvl="1"/>
            <a:endParaRPr lang="en-US" sz="1800" dirty="0">
              <a:latin typeface="Georgia" panose="02040502050405020303" pitchFamily="18" charset="0"/>
            </a:endParaRPr>
          </a:p>
          <a:p>
            <a:pPr lvl="1"/>
            <a:r>
              <a:rPr lang="en-US" sz="1800" dirty="0">
                <a:latin typeface="Georgia" panose="02040502050405020303" pitchFamily="18" charset="0"/>
              </a:rPr>
              <a:t>It is open-source platform and </a:t>
            </a:r>
            <a:r>
              <a:rPr lang="en-US" sz="1800" b="1" dirty="0">
                <a:latin typeface="Georgia" panose="02040502050405020303" pitchFamily="18" charset="0"/>
              </a:rPr>
              <a:t>FREE. </a:t>
            </a:r>
          </a:p>
          <a:p>
            <a:pPr lvl="1"/>
            <a:endParaRPr lang="en-US" altLang="zh-CN" sz="1800" dirty="0"/>
          </a:p>
        </p:txBody>
      </p:sp>
      <p:sp>
        <p:nvSpPr>
          <p:cNvPr id="4" name="Title 1">
            <a:extLst>
              <a:ext uri="{FF2B5EF4-FFF2-40B4-BE49-F238E27FC236}">
                <a16:creationId xmlns:a16="http://schemas.microsoft.com/office/drawing/2014/main" id="{AB00FBA7-150D-305B-A6FD-7E327BFACA0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2929356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E7C-1219-2321-8B11-E91F7BB3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F9D12-FE49-535E-6AD0-9E033C6F817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Clusters-MDS and Box Plot</a:t>
            </a:r>
          </a:p>
        </p:txBody>
      </p:sp>
      <p:sp>
        <p:nvSpPr>
          <p:cNvPr id="3" name="Content Placeholder 2">
            <a:extLst>
              <a:ext uri="{FF2B5EF4-FFF2-40B4-BE49-F238E27FC236}">
                <a16:creationId xmlns:a16="http://schemas.microsoft.com/office/drawing/2014/main" id="{84F72CD4-B80F-0ED6-8F85-E6E5DF4EDE1C}"/>
              </a:ext>
            </a:extLst>
          </p:cNvPr>
          <p:cNvSpPr>
            <a:spLocks noGrp="1"/>
          </p:cNvSpPr>
          <p:nvPr>
            <p:ph idx="1"/>
          </p:nvPr>
        </p:nvSpPr>
        <p:spPr>
          <a:xfrm>
            <a:off x="200025" y="1048385"/>
            <a:ext cx="8943975" cy="4525963"/>
          </a:xfrm>
        </p:spPr>
        <p:txBody>
          <a:bodyPr/>
          <a:lstStyle/>
          <a:p>
            <a:pPr marL="457200" lvl="1" indent="0">
              <a:buNone/>
            </a:pPr>
            <a:endParaRPr lang="en-US" altLang="zh-CN" dirty="0"/>
          </a:p>
          <a:p>
            <a:pPr lvl="1"/>
            <a:endParaRPr lang="en-US" dirty="0"/>
          </a:p>
        </p:txBody>
      </p:sp>
      <p:sp>
        <p:nvSpPr>
          <p:cNvPr id="4" name="Title 1">
            <a:extLst>
              <a:ext uri="{FF2B5EF4-FFF2-40B4-BE49-F238E27FC236}">
                <a16:creationId xmlns:a16="http://schemas.microsoft.com/office/drawing/2014/main" id="{0995FA2E-4A36-E9C9-10DC-59011694126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ABB69366-1314-E295-A5A4-118CAC062AB7}"/>
              </a:ext>
            </a:extLst>
          </p:cNvPr>
          <p:cNvPicPr>
            <a:picLocks noChangeAspect="1"/>
          </p:cNvPicPr>
          <p:nvPr/>
        </p:nvPicPr>
        <p:blipFill>
          <a:blip r:embed="rId3"/>
          <a:stretch>
            <a:fillRect/>
          </a:stretch>
        </p:blipFill>
        <p:spPr>
          <a:xfrm>
            <a:off x="304800" y="1211364"/>
            <a:ext cx="4917105" cy="3958594"/>
          </a:xfrm>
          <a:prstGeom prst="rect">
            <a:avLst/>
          </a:prstGeom>
        </p:spPr>
      </p:pic>
      <p:pic>
        <p:nvPicPr>
          <p:cNvPr id="10" name="Picture 9">
            <a:extLst>
              <a:ext uri="{FF2B5EF4-FFF2-40B4-BE49-F238E27FC236}">
                <a16:creationId xmlns:a16="http://schemas.microsoft.com/office/drawing/2014/main" id="{76BE3483-8A15-4A5F-5D34-FFC663695287}"/>
              </a:ext>
            </a:extLst>
          </p:cNvPr>
          <p:cNvPicPr>
            <a:picLocks noChangeAspect="1"/>
          </p:cNvPicPr>
          <p:nvPr/>
        </p:nvPicPr>
        <p:blipFill>
          <a:blip r:embed="rId4"/>
          <a:stretch>
            <a:fillRect/>
          </a:stretch>
        </p:blipFill>
        <p:spPr>
          <a:xfrm>
            <a:off x="4143375" y="3926237"/>
            <a:ext cx="4194624" cy="2709118"/>
          </a:xfrm>
          <a:prstGeom prst="rect">
            <a:avLst/>
          </a:prstGeom>
        </p:spPr>
      </p:pic>
      <p:sp>
        <p:nvSpPr>
          <p:cNvPr id="5" name="TextBox 4">
            <a:extLst>
              <a:ext uri="{FF2B5EF4-FFF2-40B4-BE49-F238E27FC236}">
                <a16:creationId xmlns:a16="http://schemas.microsoft.com/office/drawing/2014/main" id="{185DE3B9-AC61-A933-BAB0-C46596D6790C}"/>
              </a:ext>
            </a:extLst>
          </p:cNvPr>
          <p:cNvSpPr txBox="1"/>
          <p:nvPr/>
        </p:nvSpPr>
        <p:spPr>
          <a:xfrm>
            <a:off x="5429249" y="1381125"/>
            <a:ext cx="3216223" cy="2031325"/>
          </a:xfrm>
          <a:prstGeom prst="rect">
            <a:avLst/>
          </a:prstGeom>
          <a:noFill/>
        </p:spPr>
        <p:txBody>
          <a:bodyPr wrap="square" rtlCol="0">
            <a:spAutoFit/>
          </a:bodyPr>
          <a:lstStyle/>
          <a:p>
            <a:r>
              <a:rPr lang="en-US" dirty="0">
                <a:solidFill>
                  <a:srgbClr val="3E4349"/>
                </a:solidFill>
                <a:latin typeface="Georgia" panose="02040502050405020303" pitchFamily="18" charset="0"/>
                <a:cs typeface="Arial"/>
              </a:rPr>
              <a:t>Multidimensional scaling (MDS) is a technique which finds a low-dimensional (in our case a two-dimensional) projection of points, where it tries to fit distances between points as well as possible. </a:t>
            </a:r>
          </a:p>
        </p:txBody>
      </p:sp>
    </p:spTree>
    <p:extLst>
      <p:ext uri="{BB962C8B-B14F-4D97-AF65-F5344CB8AC3E}">
        <p14:creationId xmlns:p14="http://schemas.microsoft.com/office/powerpoint/2010/main" val="401740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948B5-D9B4-895B-D7A8-2B1E370AB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9BC36-D4AF-A888-F721-A8F506F47D9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K-means Clustering</a:t>
            </a:r>
            <a:br>
              <a:rPr lang="en-US" altLang="zh-CN" sz="3600" dirty="0"/>
            </a:br>
            <a:endParaRPr lang="en-US" sz="3600" dirty="0"/>
          </a:p>
        </p:txBody>
      </p:sp>
      <p:sp>
        <p:nvSpPr>
          <p:cNvPr id="3" name="Content Placeholder 2">
            <a:extLst>
              <a:ext uri="{FF2B5EF4-FFF2-40B4-BE49-F238E27FC236}">
                <a16:creationId xmlns:a16="http://schemas.microsoft.com/office/drawing/2014/main" id="{F5C033C0-1D3A-16C5-9B03-16B3BF0F06C1}"/>
              </a:ext>
            </a:extLst>
          </p:cNvPr>
          <p:cNvSpPr>
            <a:spLocks noGrp="1"/>
          </p:cNvSpPr>
          <p:nvPr>
            <p:ph idx="1"/>
          </p:nvPr>
        </p:nvSpPr>
        <p:spPr>
          <a:xfrm>
            <a:off x="200025" y="1048385"/>
            <a:ext cx="8943975" cy="4525963"/>
          </a:xfrm>
        </p:spPr>
        <p:txBody>
          <a:bodyPr>
            <a:normAutofit/>
          </a:bodyPr>
          <a:lstStyle/>
          <a:p>
            <a:pPr lvl="1"/>
            <a:r>
              <a:rPr lang="en-US" altLang="zh-CN" sz="2400" dirty="0">
                <a:solidFill>
                  <a:srgbClr val="3E4349"/>
                </a:solidFill>
                <a:latin typeface="Georgia" panose="02040502050405020303" pitchFamily="18" charset="0"/>
              </a:rPr>
              <a:t>Silhouette scores shows 2 is the best # of cluster</a:t>
            </a:r>
          </a:p>
          <a:p>
            <a:pPr marL="457200" lvl="1" indent="0">
              <a:buNone/>
            </a:pPr>
            <a:r>
              <a:rPr lang="en-US" sz="2400" dirty="0">
                <a:solidFill>
                  <a:srgbClr val="3E4349"/>
                </a:solidFill>
                <a:latin typeface="Georgia" panose="02040502050405020303" pitchFamily="18" charset="0"/>
              </a:rPr>
              <a:t>The higher the silhouette score, the better the clustering.</a:t>
            </a:r>
            <a:r>
              <a:rPr lang="en-US" altLang="zh-CN" sz="2400" dirty="0">
                <a:solidFill>
                  <a:srgbClr val="3E4349"/>
                </a:solidFill>
                <a:latin typeface="Georgia" panose="02040502050405020303" pitchFamily="18" charset="0"/>
              </a:rPr>
              <a:t> </a:t>
            </a:r>
          </a:p>
          <a:p>
            <a:pPr lvl="1"/>
            <a:r>
              <a:rPr lang="en-US" altLang="zh-CN" sz="2400" dirty="0">
                <a:solidFill>
                  <a:srgbClr val="3E4349"/>
                </a:solidFill>
                <a:latin typeface="Georgia" panose="02040502050405020303" pitchFamily="18" charset="0"/>
              </a:rPr>
              <a:t>Preprocessing: If the option is selected, columns are normalized (mean centered to 0 and standard deviation scaled to 1).</a:t>
            </a:r>
          </a:p>
          <a:p>
            <a:pPr lvl="1"/>
            <a:r>
              <a:rPr lang="en-US" sz="2400" dirty="0">
                <a:solidFill>
                  <a:srgbClr val="3E4349"/>
                </a:solidFill>
                <a:latin typeface="Georgia" panose="02040502050405020303" pitchFamily="18" charset="0"/>
              </a:rPr>
              <a:t>Initialization method (the way the algorithm begins clustering)</a:t>
            </a:r>
          </a:p>
        </p:txBody>
      </p:sp>
      <p:sp>
        <p:nvSpPr>
          <p:cNvPr id="4" name="Title 1">
            <a:extLst>
              <a:ext uri="{FF2B5EF4-FFF2-40B4-BE49-F238E27FC236}">
                <a16:creationId xmlns:a16="http://schemas.microsoft.com/office/drawing/2014/main" id="{A5EDC6D7-FD60-E5AC-9AEB-C1D6AE9AED7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F804F447-3013-46CA-D466-1E983AD8A7A8}"/>
              </a:ext>
            </a:extLst>
          </p:cNvPr>
          <p:cNvPicPr>
            <a:picLocks noChangeAspect="1"/>
          </p:cNvPicPr>
          <p:nvPr/>
        </p:nvPicPr>
        <p:blipFill>
          <a:blip r:embed="rId3"/>
          <a:stretch>
            <a:fillRect/>
          </a:stretch>
        </p:blipFill>
        <p:spPr>
          <a:xfrm>
            <a:off x="819150" y="4450398"/>
            <a:ext cx="4213345" cy="1051672"/>
          </a:xfrm>
          <a:prstGeom prst="rect">
            <a:avLst/>
          </a:prstGeom>
        </p:spPr>
      </p:pic>
      <p:pic>
        <p:nvPicPr>
          <p:cNvPr id="8" name="Picture 7">
            <a:extLst>
              <a:ext uri="{FF2B5EF4-FFF2-40B4-BE49-F238E27FC236}">
                <a16:creationId xmlns:a16="http://schemas.microsoft.com/office/drawing/2014/main" id="{0CAD77D7-A546-802B-C151-B71FB4B6B44F}"/>
              </a:ext>
            </a:extLst>
          </p:cNvPr>
          <p:cNvPicPr>
            <a:picLocks noChangeAspect="1"/>
          </p:cNvPicPr>
          <p:nvPr/>
        </p:nvPicPr>
        <p:blipFill>
          <a:blip r:embed="rId4"/>
          <a:stretch>
            <a:fillRect/>
          </a:stretch>
        </p:blipFill>
        <p:spPr>
          <a:xfrm>
            <a:off x="4899145" y="3743778"/>
            <a:ext cx="3559055" cy="2404595"/>
          </a:xfrm>
          <a:prstGeom prst="rect">
            <a:avLst/>
          </a:prstGeom>
        </p:spPr>
      </p:pic>
    </p:spTree>
    <p:extLst>
      <p:ext uri="{BB962C8B-B14F-4D97-AF65-F5344CB8AC3E}">
        <p14:creationId xmlns:p14="http://schemas.microsoft.com/office/powerpoint/2010/main" val="73109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A4F3-22FF-13BC-7368-B0A7CE2DD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A66F-8B8D-3EE4-F1F9-200789E187B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a:t>
            </a:r>
          </a:p>
        </p:txBody>
      </p:sp>
      <p:sp>
        <p:nvSpPr>
          <p:cNvPr id="3" name="Content Placeholder 2">
            <a:extLst>
              <a:ext uri="{FF2B5EF4-FFF2-40B4-BE49-F238E27FC236}">
                <a16:creationId xmlns:a16="http://schemas.microsoft.com/office/drawing/2014/main" id="{609B7D45-EEF8-E251-CA25-FC4B764D2329}"/>
              </a:ext>
            </a:extLst>
          </p:cNvPr>
          <p:cNvSpPr>
            <a:spLocks noGrp="1"/>
          </p:cNvSpPr>
          <p:nvPr>
            <p:ph idx="1"/>
          </p:nvPr>
        </p:nvSpPr>
        <p:spPr>
          <a:xfrm>
            <a:off x="217254" y="1166018"/>
            <a:ext cx="8943975" cy="4525963"/>
          </a:xfrm>
        </p:spPr>
        <p:txBody>
          <a:bodyPr/>
          <a:lstStyle/>
          <a:p>
            <a:pPr lvl="1"/>
            <a:r>
              <a:rPr lang="en-US" altLang="zh-CN" sz="2000" dirty="0">
                <a:latin typeface="Georgia" panose="02040502050405020303" pitchFamily="18" charset="0"/>
              </a:rPr>
              <a:t>MDS and Scatter plot</a:t>
            </a:r>
          </a:p>
          <a:p>
            <a:pPr lvl="1"/>
            <a:endParaRPr lang="en-US" altLang="zh-CN" dirty="0"/>
          </a:p>
          <a:p>
            <a:pPr lvl="1"/>
            <a:endParaRPr lang="en-US" dirty="0"/>
          </a:p>
        </p:txBody>
      </p:sp>
      <p:sp>
        <p:nvSpPr>
          <p:cNvPr id="4" name="Title 1">
            <a:extLst>
              <a:ext uri="{FF2B5EF4-FFF2-40B4-BE49-F238E27FC236}">
                <a16:creationId xmlns:a16="http://schemas.microsoft.com/office/drawing/2014/main" id="{75899416-132F-4C7F-51F5-D7D70C7885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6956850-5F07-1751-5630-C8BCC03307C3}"/>
              </a:ext>
            </a:extLst>
          </p:cNvPr>
          <p:cNvPicPr>
            <a:picLocks noChangeAspect="1"/>
          </p:cNvPicPr>
          <p:nvPr/>
        </p:nvPicPr>
        <p:blipFill>
          <a:blip r:embed="rId3"/>
          <a:stretch>
            <a:fillRect/>
          </a:stretch>
        </p:blipFill>
        <p:spPr>
          <a:xfrm>
            <a:off x="4662697" y="2526348"/>
            <a:ext cx="4337518" cy="3548878"/>
          </a:xfrm>
          <a:prstGeom prst="rect">
            <a:avLst/>
          </a:prstGeom>
        </p:spPr>
      </p:pic>
      <p:pic>
        <p:nvPicPr>
          <p:cNvPr id="8" name="Picture 7">
            <a:extLst>
              <a:ext uri="{FF2B5EF4-FFF2-40B4-BE49-F238E27FC236}">
                <a16:creationId xmlns:a16="http://schemas.microsoft.com/office/drawing/2014/main" id="{F66CBAF2-06BE-7487-3B00-352488F75286}"/>
              </a:ext>
            </a:extLst>
          </p:cNvPr>
          <p:cNvPicPr>
            <a:picLocks noChangeAspect="1"/>
          </p:cNvPicPr>
          <p:nvPr/>
        </p:nvPicPr>
        <p:blipFill>
          <a:blip r:embed="rId4"/>
          <a:stretch>
            <a:fillRect/>
          </a:stretch>
        </p:blipFill>
        <p:spPr>
          <a:xfrm>
            <a:off x="72973" y="2457453"/>
            <a:ext cx="4499027" cy="3596500"/>
          </a:xfrm>
          <a:prstGeom prst="rect">
            <a:avLst/>
          </a:prstGeom>
        </p:spPr>
      </p:pic>
      <p:pic>
        <p:nvPicPr>
          <p:cNvPr id="10" name="Picture 9">
            <a:extLst>
              <a:ext uri="{FF2B5EF4-FFF2-40B4-BE49-F238E27FC236}">
                <a16:creationId xmlns:a16="http://schemas.microsoft.com/office/drawing/2014/main" id="{1D9A4DCC-188C-8C27-E7BD-88A72E02DF82}"/>
              </a:ext>
            </a:extLst>
          </p:cNvPr>
          <p:cNvPicPr>
            <a:picLocks noChangeAspect="1"/>
          </p:cNvPicPr>
          <p:nvPr/>
        </p:nvPicPr>
        <p:blipFill>
          <a:blip r:embed="rId5"/>
          <a:stretch>
            <a:fillRect/>
          </a:stretch>
        </p:blipFill>
        <p:spPr>
          <a:xfrm>
            <a:off x="5493900" y="210945"/>
            <a:ext cx="2766300" cy="1958510"/>
          </a:xfrm>
          <a:prstGeom prst="rect">
            <a:avLst/>
          </a:prstGeom>
        </p:spPr>
      </p:pic>
      <p:sp>
        <p:nvSpPr>
          <p:cNvPr id="11" name="TextBox 10">
            <a:extLst>
              <a:ext uri="{FF2B5EF4-FFF2-40B4-BE49-F238E27FC236}">
                <a16:creationId xmlns:a16="http://schemas.microsoft.com/office/drawing/2014/main" id="{62E57D90-09E2-17EE-6DE8-4222FE7656B3}"/>
              </a:ext>
            </a:extLst>
          </p:cNvPr>
          <p:cNvSpPr txBox="1"/>
          <p:nvPr/>
        </p:nvSpPr>
        <p:spPr>
          <a:xfrm>
            <a:off x="2069764" y="2104965"/>
            <a:ext cx="1400175" cy="400110"/>
          </a:xfrm>
          <a:prstGeom prst="rect">
            <a:avLst/>
          </a:prstGeom>
          <a:noFill/>
        </p:spPr>
        <p:txBody>
          <a:bodyPr wrap="square" rtlCol="0">
            <a:spAutoFit/>
          </a:bodyPr>
          <a:lstStyle/>
          <a:p>
            <a:r>
              <a:rPr lang="en-US" sz="2000" b="1" dirty="0"/>
              <a:t>MDS</a:t>
            </a:r>
          </a:p>
        </p:txBody>
      </p:sp>
      <p:sp>
        <p:nvSpPr>
          <p:cNvPr id="12" name="TextBox 11">
            <a:extLst>
              <a:ext uri="{FF2B5EF4-FFF2-40B4-BE49-F238E27FC236}">
                <a16:creationId xmlns:a16="http://schemas.microsoft.com/office/drawing/2014/main" id="{7E78C6A9-FF4C-D734-CFE3-D75DBAAB926F}"/>
              </a:ext>
            </a:extLst>
          </p:cNvPr>
          <p:cNvSpPr txBox="1"/>
          <p:nvPr/>
        </p:nvSpPr>
        <p:spPr>
          <a:xfrm>
            <a:off x="6502736" y="2176735"/>
            <a:ext cx="1400175" cy="400110"/>
          </a:xfrm>
          <a:prstGeom prst="rect">
            <a:avLst/>
          </a:prstGeom>
          <a:noFill/>
        </p:spPr>
        <p:txBody>
          <a:bodyPr wrap="square" rtlCol="0">
            <a:spAutoFit/>
          </a:bodyPr>
          <a:lstStyle/>
          <a:p>
            <a:r>
              <a:rPr lang="en-US" sz="2000" b="1" dirty="0"/>
              <a:t>Scatter Plot</a:t>
            </a:r>
          </a:p>
        </p:txBody>
      </p:sp>
    </p:spTree>
    <p:extLst>
      <p:ext uri="{BB962C8B-B14F-4D97-AF65-F5344CB8AC3E}">
        <p14:creationId xmlns:p14="http://schemas.microsoft.com/office/powerpoint/2010/main" val="4152176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351A-C90F-5739-AC67-E76089E1C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70B4F-3D79-367E-8579-AE2CB4B3F62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Summary</a:t>
            </a:r>
            <a:br>
              <a:rPr lang="en-US" altLang="zh-CN" sz="3600" dirty="0"/>
            </a:br>
            <a:endParaRPr lang="en-US" sz="3600" dirty="0"/>
          </a:p>
        </p:txBody>
      </p:sp>
      <p:sp>
        <p:nvSpPr>
          <p:cNvPr id="3" name="Content Placeholder 2">
            <a:extLst>
              <a:ext uri="{FF2B5EF4-FFF2-40B4-BE49-F238E27FC236}">
                <a16:creationId xmlns:a16="http://schemas.microsoft.com/office/drawing/2014/main" id="{6594B115-02F5-47CF-88A5-CAFDCF9FBBF2}"/>
              </a:ext>
            </a:extLst>
          </p:cNvPr>
          <p:cNvSpPr>
            <a:spLocks noGrp="1"/>
          </p:cNvSpPr>
          <p:nvPr>
            <p:ph idx="1"/>
          </p:nvPr>
        </p:nvSpPr>
        <p:spPr>
          <a:xfrm>
            <a:off x="200025" y="1048385"/>
            <a:ext cx="8943975" cy="4525963"/>
          </a:xfrm>
        </p:spPr>
        <p:txBody>
          <a:bodyPr>
            <a:normAutofit fontScale="92500" lnSpcReduction="20000"/>
          </a:bodyPr>
          <a:lstStyle/>
          <a:p>
            <a:pPr marL="457200" lvl="1" indent="0">
              <a:buNone/>
            </a:pPr>
            <a:r>
              <a:rPr lang="en-US" altLang="zh-CN" sz="2000" dirty="0">
                <a:latin typeface="Georgia" panose="02040502050405020303" pitchFamily="18" charset="0"/>
              </a:rPr>
              <a:t>Pros</a:t>
            </a:r>
          </a:p>
          <a:p>
            <a:pPr lvl="1"/>
            <a:r>
              <a:rPr lang="en-US" altLang="zh-CN" sz="2000" dirty="0">
                <a:latin typeface="Georgia" panose="02040502050405020303" pitchFamily="18" charset="0"/>
              </a:rPr>
              <a:t>Open-source </a:t>
            </a:r>
            <a:r>
              <a:rPr lang="en-US" sz="2100" dirty="0">
                <a:latin typeface="Georgia" panose="02040502050405020303" pitchFamily="18" charset="0"/>
              </a:rPr>
              <a:t>library</a:t>
            </a:r>
            <a:endParaRPr lang="en-US" altLang="zh-CN" sz="2100" dirty="0">
              <a:latin typeface="Georgia" panose="02040502050405020303" pitchFamily="18" charset="0"/>
            </a:endParaRPr>
          </a:p>
          <a:p>
            <a:pPr lvl="1"/>
            <a:r>
              <a:rPr lang="en-US" altLang="zh-CN" sz="2100" dirty="0">
                <a:latin typeface="Georgia" panose="02040502050405020303" pitchFamily="18" charset="0"/>
              </a:rPr>
              <a:t>User friendly – visualize the data, ML procedures and </a:t>
            </a:r>
            <a:r>
              <a:rPr lang="en-US" sz="2100" dirty="0">
                <a:latin typeface="Georgia" panose="02040502050405020303" pitchFamily="18" charset="0"/>
              </a:rPr>
              <a:t>interact with models</a:t>
            </a:r>
            <a:endParaRPr lang="en-US" altLang="zh-CN" sz="2100" dirty="0">
              <a:latin typeface="Georgia" panose="02040502050405020303" pitchFamily="18" charset="0"/>
            </a:endParaRPr>
          </a:p>
          <a:p>
            <a:pPr lvl="1"/>
            <a:r>
              <a:rPr lang="en-US" altLang="zh-CN" sz="2000" dirty="0">
                <a:latin typeface="Georgia" panose="02040502050405020303" pitchFamily="18" charset="0"/>
              </a:rPr>
              <a:t>Good for beginner or education purpose usage</a:t>
            </a:r>
          </a:p>
          <a:p>
            <a:pPr lvl="1"/>
            <a:r>
              <a:rPr lang="en-US" altLang="zh-CN" sz="2000" dirty="0">
                <a:latin typeface="Georgia" panose="02040502050405020303" pitchFamily="18" charset="0"/>
              </a:rPr>
              <a:t>Many add-ons and still in development</a:t>
            </a:r>
          </a:p>
          <a:p>
            <a:pPr lvl="1"/>
            <a:r>
              <a:rPr lang="en-US" altLang="zh-CN" sz="2000" dirty="0">
                <a:latin typeface="Georgia" panose="02040502050405020303" pitchFamily="18" charset="0"/>
              </a:rPr>
              <a:t>Fast computation speed </a:t>
            </a:r>
          </a:p>
          <a:p>
            <a:pPr marL="457200" lvl="1" indent="0">
              <a:buNone/>
            </a:pPr>
            <a:endParaRPr lang="en-US" altLang="zh-CN" sz="2000" dirty="0">
              <a:latin typeface="Georgia" panose="02040502050405020303" pitchFamily="18" charset="0"/>
            </a:endParaRPr>
          </a:p>
          <a:p>
            <a:pPr marL="457200" lvl="1" indent="0">
              <a:buNone/>
            </a:pPr>
            <a:r>
              <a:rPr lang="en-US" altLang="zh-CN" sz="2000" dirty="0">
                <a:latin typeface="Georgia" panose="02040502050405020303" pitchFamily="18" charset="0"/>
              </a:rPr>
              <a:t>Cons</a:t>
            </a:r>
          </a:p>
          <a:p>
            <a:pPr lvl="1"/>
            <a:r>
              <a:rPr lang="en-US" altLang="zh-CN" sz="2000" dirty="0">
                <a:latin typeface="Georgia" panose="02040502050405020303" pitchFamily="18" charset="0"/>
              </a:rPr>
              <a:t>Still has a lot of limitations (e.g. feature, no built in Karas package, and not for large dataset)</a:t>
            </a:r>
          </a:p>
          <a:p>
            <a:pPr lvl="1"/>
            <a:r>
              <a:rPr lang="en-US" altLang="zh-CN" sz="2000" dirty="0">
                <a:latin typeface="Georgia" panose="02040502050405020303" pitchFamily="18" charset="0"/>
              </a:rPr>
              <a:t>Python script console is hard to visualize the output. </a:t>
            </a:r>
            <a:r>
              <a:rPr lang="en-US" altLang="zh-CN" sz="2000" dirty="0" err="1">
                <a:latin typeface="Georgia" panose="02040502050405020303" pitchFamily="18" charset="0"/>
              </a:rPr>
              <a:t>Jupyter</a:t>
            </a:r>
            <a:r>
              <a:rPr lang="en-US" altLang="zh-CN" sz="2000" dirty="0">
                <a:latin typeface="Georgia" panose="02040502050405020303" pitchFamily="18" charset="0"/>
              </a:rPr>
              <a:t> notebook or spyder will be better to view the python commands and outputs</a:t>
            </a:r>
          </a:p>
          <a:p>
            <a:pPr lvl="1"/>
            <a:r>
              <a:rPr lang="en-US" altLang="zh-CN" sz="2000" dirty="0">
                <a:latin typeface="Georgia" panose="02040502050405020303" pitchFamily="18" charset="0"/>
              </a:rPr>
              <a:t>Orange2.7 still available but not able to run inside of the Orange3</a:t>
            </a:r>
          </a:p>
          <a:p>
            <a:pPr marL="857250" lvl="2" indent="0">
              <a:buNone/>
            </a:pPr>
            <a:r>
              <a:rPr lang="en-US" altLang="zh-CN" sz="1600" dirty="0">
                <a:latin typeface="Georgia" panose="02040502050405020303" pitchFamily="18" charset="0"/>
              </a:rPr>
              <a:t>Orange2.7 contains </a:t>
            </a:r>
            <a:r>
              <a:rPr lang="en-US" altLang="zh-CN" sz="1600" dirty="0" err="1">
                <a:latin typeface="Georgia" panose="02040502050405020303" pitchFamily="18" charset="0"/>
              </a:rPr>
              <a:t>HyperParameter</a:t>
            </a:r>
            <a:r>
              <a:rPr lang="en-US" altLang="zh-CN" sz="1600" dirty="0">
                <a:latin typeface="Georgia" panose="02040502050405020303" pitchFamily="18" charset="0"/>
              </a:rPr>
              <a:t> tuning, but Orange3 does not.</a:t>
            </a:r>
          </a:p>
          <a:p>
            <a:pPr lvl="1"/>
            <a:r>
              <a:rPr lang="en-US" altLang="zh-CN" sz="2000" dirty="0">
                <a:latin typeface="Georgia" panose="02040502050405020303" pitchFamily="18" charset="0"/>
              </a:rPr>
              <a:t>Not for Advanced user. Some user says “</a:t>
            </a:r>
            <a:r>
              <a:rPr lang="en-US" sz="1400" dirty="0">
                <a:latin typeface="Georgia" panose="02040502050405020303" pitchFamily="18" charset="0"/>
              </a:rPr>
              <a:t>Real life work is not like that, these tools (Orange) are just not enough.” (reference </a:t>
            </a:r>
            <a:r>
              <a:rPr lang="en-US" sz="1400" dirty="0">
                <a:latin typeface="Georgia" panose="02040502050405020303" pitchFamily="18" charset="0"/>
                <a:hlinkClick r:id="rId3"/>
              </a:rPr>
              <a:t>here</a:t>
            </a:r>
            <a:r>
              <a:rPr lang="en-US" sz="1400" dirty="0">
                <a:latin typeface="Georgia" panose="02040502050405020303" pitchFamily="18" charset="0"/>
              </a:rPr>
              <a:t>)</a:t>
            </a:r>
            <a:endParaRPr lang="en-US" altLang="zh-CN" sz="2000" dirty="0">
              <a:latin typeface="Georgia" panose="02040502050405020303" pitchFamily="18" charset="0"/>
            </a:endParaRP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58AC30E5-87DB-68EE-8CEB-DB84A1E713B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3392085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9C9F-39D4-442B-8E95-921F359E968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FBAD743A-F6E1-4D9F-A75E-9A1E8651C136}"/>
              </a:ext>
            </a:extLst>
          </p:cNvPr>
          <p:cNvSpPr>
            <a:spLocks noGrp="1"/>
          </p:cNvSpPr>
          <p:nvPr>
            <p:ph idx="1"/>
          </p:nvPr>
        </p:nvSpPr>
        <p:spPr>
          <a:xfrm>
            <a:off x="200025" y="1657350"/>
            <a:ext cx="8943975" cy="4525963"/>
          </a:xfrm>
        </p:spPr>
        <p:txBody>
          <a:bodyPr/>
          <a:lstStyle/>
          <a:p>
            <a:r>
              <a:rPr lang="en-US" sz="2800" dirty="0">
                <a:latin typeface="Arial" panose="020B0604020202020204" pitchFamily="34" charset="0"/>
                <a:cs typeface="Arial" panose="020B0604020202020204" pitchFamily="34" charset="0"/>
              </a:rPr>
              <a:t>For more information visit Orange3 website at:</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hlinkClick r:id="rId3"/>
              </a:rPr>
              <a:t>https://orange3.readthedocs.io/projects/orange-visual-programming/en/latest/index.html</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r>
              <a:rPr lang="en-US" sz="2800" b="0" i="0" dirty="0">
                <a:solidFill>
                  <a:srgbClr val="333333"/>
                </a:solidFill>
                <a:effectLst/>
                <a:latin typeface="Arial" panose="020B0604020202020204" pitchFamily="34" charset="0"/>
                <a:cs typeface="Arial" panose="020B0604020202020204" pitchFamily="34" charset="0"/>
              </a:rPr>
              <a:t>To request </a:t>
            </a:r>
            <a:r>
              <a:rPr lang="en-US" sz="2800" dirty="0">
                <a:solidFill>
                  <a:srgbClr val="333333"/>
                </a:solidFill>
                <a:latin typeface="Arial" panose="020B0604020202020204" pitchFamily="34" charset="0"/>
                <a:cs typeface="Arial" panose="020B0604020202020204" pitchFamily="34" charset="0"/>
              </a:rPr>
              <a:t>RCS services, call the </a:t>
            </a:r>
            <a:r>
              <a:rPr lang="en-US" sz="2800" b="0" i="0" dirty="0" err="1">
                <a:solidFill>
                  <a:srgbClr val="333333"/>
                </a:solidFill>
                <a:effectLst/>
                <a:latin typeface="Arial" panose="020B0604020202020204" pitchFamily="34" charset="0"/>
                <a:cs typeface="Arial" panose="020B0604020202020204" pitchFamily="34" charset="0"/>
              </a:rPr>
              <a:t>HelpDesk</a:t>
            </a:r>
            <a:r>
              <a:rPr lang="en-US" sz="2800" b="0" i="0" dirty="0">
                <a:solidFill>
                  <a:srgbClr val="333333"/>
                </a:solidFill>
                <a:effectLst/>
                <a:latin typeface="Arial" panose="020B0604020202020204" pitchFamily="34" charset="0"/>
                <a:cs typeface="Arial" panose="020B0604020202020204" pitchFamily="34" charset="0"/>
              </a:rPr>
              <a:t> at:</a:t>
            </a:r>
          </a:p>
          <a:p>
            <a:pPr lvl="1"/>
            <a:r>
              <a:rPr lang="en-US" b="0" i="0" dirty="0">
                <a:solidFill>
                  <a:srgbClr val="333333"/>
                </a:solidFill>
                <a:effectLst/>
                <a:latin typeface="Arial" panose="020B0604020202020204" pitchFamily="34" charset="0"/>
                <a:cs typeface="Arial" panose="020B0604020202020204" pitchFamily="34" charset="0"/>
              </a:rPr>
              <a:t>  </a:t>
            </a:r>
            <a:r>
              <a:rPr lang="en-US" b="0" i="0" u="sng" dirty="0">
                <a:solidFill>
                  <a:srgbClr val="006C93"/>
                </a:solidFill>
                <a:effectLst/>
                <a:latin typeface="Arial" panose="020B0604020202020204" pitchFamily="34" charset="0"/>
                <a:cs typeface="Arial" panose="020B0604020202020204" pitchFamily="34" charset="0"/>
                <a:hlinkClick r:id="rId4"/>
              </a:rPr>
              <a:t>865-974-9900</a:t>
            </a:r>
            <a:endParaRPr lang="en-US" dirty="0">
              <a:latin typeface="Arial" panose="020B0604020202020204" pitchFamily="34" charset="0"/>
              <a:cs typeface="Arial" panose="020B0604020202020204" pitchFamily="34" charset="0"/>
            </a:endParaRPr>
          </a:p>
          <a:p>
            <a:pPr lvl="1"/>
            <a:endParaRPr lang="en-US" dirty="0"/>
          </a:p>
        </p:txBody>
      </p:sp>
      <p:sp>
        <p:nvSpPr>
          <p:cNvPr id="4" name="Title 1">
            <a:extLst>
              <a:ext uri="{FF2B5EF4-FFF2-40B4-BE49-F238E27FC236}">
                <a16:creationId xmlns:a16="http://schemas.microsoft.com/office/drawing/2014/main" id="{B0BC9440-73D0-9183-9830-7380C655889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r>
              <a:rPr lang="en-US" dirty="0"/>
              <a:t>Questions?</a:t>
            </a:r>
          </a:p>
        </p:txBody>
      </p:sp>
    </p:spTree>
    <p:extLst>
      <p:ext uri="{BB962C8B-B14F-4D97-AF65-F5344CB8AC3E}">
        <p14:creationId xmlns:p14="http://schemas.microsoft.com/office/powerpoint/2010/main" val="67195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2998-EF90-38D3-A318-CA65E7FDE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D22B1-CAF0-2BF8-0AB9-2EE72B3DA8D0}"/>
              </a:ext>
            </a:extLst>
          </p:cNvPr>
          <p:cNvSpPr>
            <a:spLocks noGrp="1"/>
          </p:cNvSpPr>
          <p:nvPr>
            <p:ph type="title"/>
          </p:nvPr>
        </p:nvSpPr>
        <p:spPr/>
        <p:txBody>
          <a:bodyPr>
            <a:normAutofit/>
          </a:bodyPr>
          <a:lstStyle/>
          <a:p>
            <a:r>
              <a:rPr lang="en-US" dirty="0"/>
              <a:t>User interface</a:t>
            </a:r>
          </a:p>
        </p:txBody>
      </p:sp>
      <p:pic>
        <p:nvPicPr>
          <p:cNvPr id="6" name="Picture 5">
            <a:extLst>
              <a:ext uri="{FF2B5EF4-FFF2-40B4-BE49-F238E27FC236}">
                <a16:creationId xmlns:a16="http://schemas.microsoft.com/office/drawing/2014/main" id="{553144E2-3676-99F6-5B2B-1F58962F3BD0}"/>
              </a:ext>
            </a:extLst>
          </p:cNvPr>
          <p:cNvPicPr>
            <a:picLocks noChangeAspect="1"/>
          </p:cNvPicPr>
          <p:nvPr/>
        </p:nvPicPr>
        <p:blipFill>
          <a:blip r:embed="rId3"/>
          <a:stretch>
            <a:fillRect/>
          </a:stretch>
        </p:blipFill>
        <p:spPr>
          <a:xfrm>
            <a:off x="714375" y="2302651"/>
            <a:ext cx="7362824" cy="4280711"/>
          </a:xfrm>
          <a:prstGeom prst="rect">
            <a:avLst/>
          </a:prstGeom>
        </p:spPr>
      </p:pic>
      <p:sp>
        <p:nvSpPr>
          <p:cNvPr id="10" name="TextBox 9">
            <a:extLst>
              <a:ext uri="{FF2B5EF4-FFF2-40B4-BE49-F238E27FC236}">
                <a16:creationId xmlns:a16="http://schemas.microsoft.com/office/drawing/2014/main" id="{1669B8F8-2629-B6E8-16A6-4E71955AAB8B}"/>
              </a:ext>
            </a:extLst>
          </p:cNvPr>
          <p:cNvSpPr txBox="1"/>
          <p:nvPr/>
        </p:nvSpPr>
        <p:spPr>
          <a:xfrm>
            <a:off x="1933575" y="1609304"/>
            <a:ext cx="5124450" cy="892552"/>
          </a:xfrm>
          <a:prstGeom prst="rect">
            <a:avLst/>
          </a:prstGeom>
          <a:noFill/>
          <a:ln>
            <a:solidFill>
              <a:schemeClr val="tx1"/>
            </a:solidFill>
          </a:ln>
        </p:spPr>
        <p:txBody>
          <a:bodyPr wrap="square" rtlCol="0">
            <a:spAutoFit/>
          </a:bodyPr>
          <a:lstStyle/>
          <a:p>
            <a:r>
              <a:rPr lang="en-US" sz="1800" b="1" dirty="0">
                <a:solidFill>
                  <a:srgbClr val="E80808"/>
                </a:solidFill>
                <a:latin typeface="Arial" panose="020B0604020202020204" pitchFamily="34" charset="0"/>
              </a:rPr>
              <a:t>Widget Catalog </a:t>
            </a:r>
          </a:p>
          <a:p>
            <a:r>
              <a:rPr lang="en-US" sz="1600" b="1" dirty="0">
                <a:solidFill>
                  <a:srgbClr val="000000"/>
                </a:solidFill>
                <a:latin typeface="Arial" panose="020B0604020202020204" pitchFamily="34" charset="0"/>
              </a:rPr>
              <a:t>· Data</a:t>
            </a:r>
            <a:r>
              <a:rPr lang="en-US" sz="1600" b="1" dirty="0">
                <a:solidFill>
                  <a:srgbClr val="E80808"/>
                </a:solidFill>
                <a:latin typeface="Arial" panose="020B0604020202020204" pitchFamily="34" charset="0"/>
              </a:rPr>
              <a:t> </a:t>
            </a:r>
            <a:r>
              <a:rPr lang="en-US" sz="1600" b="1" dirty="0">
                <a:solidFill>
                  <a:srgbClr val="000000"/>
                </a:solidFill>
                <a:latin typeface="Arial" panose="020B0604020202020204" pitchFamily="34" charset="0"/>
              </a:rPr>
              <a:t>· Transform · Visualize · Model · Evaluate · Unsupervised ·Educational </a:t>
            </a:r>
            <a:r>
              <a:rPr lang="en-US" sz="1800" b="1" dirty="0">
                <a:solidFill>
                  <a:srgbClr val="000000"/>
                </a:solidFill>
                <a:latin typeface="Arial" panose="020B0604020202020204" pitchFamily="34" charset="0"/>
              </a:rPr>
              <a:t>· other add-ons</a:t>
            </a:r>
          </a:p>
        </p:txBody>
      </p:sp>
    </p:spTree>
    <p:extLst>
      <p:ext uri="{BB962C8B-B14F-4D97-AF65-F5344CB8AC3E}">
        <p14:creationId xmlns:p14="http://schemas.microsoft.com/office/powerpoint/2010/main" val="2958489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A88F-2CD9-0BB2-F479-EAA05D704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6B-C4D5-CE2F-6BA8-2657D7A33BB1}"/>
              </a:ext>
            </a:extLst>
          </p:cNvPr>
          <p:cNvSpPr>
            <a:spLocks noGrp="1"/>
          </p:cNvSpPr>
          <p:nvPr>
            <p:ph type="title"/>
          </p:nvPr>
        </p:nvSpPr>
        <p:spPr/>
        <p:txBody>
          <a:bodyPr/>
          <a:lstStyle/>
          <a:p>
            <a:pPr algn="ctr"/>
            <a:r>
              <a:rPr lang="en-US" dirty="0"/>
              <a:t>Import data</a:t>
            </a:r>
          </a:p>
        </p:txBody>
      </p:sp>
      <p:sp>
        <p:nvSpPr>
          <p:cNvPr id="3" name="Content Placeholder 2">
            <a:extLst>
              <a:ext uri="{FF2B5EF4-FFF2-40B4-BE49-F238E27FC236}">
                <a16:creationId xmlns:a16="http://schemas.microsoft.com/office/drawing/2014/main" id="{C85B257A-A665-91D1-8D94-9DB541110275}"/>
              </a:ext>
            </a:extLst>
          </p:cNvPr>
          <p:cNvSpPr>
            <a:spLocks noGrp="1"/>
          </p:cNvSpPr>
          <p:nvPr>
            <p:ph idx="1"/>
          </p:nvPr>
        </p:nvSpPr>
        <p:spPr/>
        <p:txBody>
          <a:bodyPr>
            <a:normAutofit/>
          </a:bodyPr>
          <a:lstStyle/>
          <a:p>
            <a:pPr lvl="1"/>
            <a:r>
              <a:rPr lang="en-US" sz="2400" dirty="0">
                <a:latin typeface="Georgia" panose="02040502050405020303" pitchFamily="18" charset="0"/>
              </a:rPr>
              <a:t>File widget to import a dataset on your local drive or online using URL.</a:t>
            </a:r>
          </a:p>
          <a:p>
            <a:pPr lvl="1"/>
            <a:r>
              <a:rPr lang="en-US" sz="2400" dirty="0">
                <a:latin typeface="Georgia" panose="02040502050405020303" pitchFamily="18" charset="0"/>
              </a:rPr>
              <a:t>The data feature can be defined here as well. Diagnosis is set as the target variable. ID can be set as meta. </a:t>
            </a:r>
          </a:p>
          <a:p>
            <a:pPr lvl="1"/>
            <a:r>
              <a:rPr lang="en-US" sz="2400" b="1" dirty="0">
                <a:latin typeface="Georgia" panose="02040502050405020303" pitchFamily="18" charset="0"/>
              </a:rPr>
              <a:t>Role</a:t>
            </a:r>
            <a:r>
              <a:rPr lang="en-US" sz="2400" dirty="0">
                <a:latin typeface="Georgia" panose="02040502050405020303" pitchFamily="18" charset="0"/>
              </a:rPr>
              <a:t>: features, </a:t>
            </a:r>
            <a:r>
              <a:rPr lang="en-US" sz="2400" b="1" dirty="0">
                <a:latin typeface="Georgia" panose="02040502050405020303" pitchFamily="18" charset="0"/>
              </a:rPr>
              <a:t>target</a:t>
            </a:r>
            <a:r>
              <a:rPr lang="en-US" sz="2400" dirty="0">
                <a:latin typeface="Georgia" panose="02040502050405020303" pitchFamily="18" charset="0"/>
              </a:rPr>
              <a:t>,</a:t>
            </a:r>
          </a:p>
          <a:p>
            <a:pPr marL="457200" lvl="1" indent="0">
              <a:buNone/>
            </a:pPr>
            <a:r>
              <a:rPr lang="en-US" sz="2400" dirty="0">
                <a:latin typeface="Georgia" panose="02040502050405020303" pitchFamily="18" charset="0"/>
              </a:rPr>
              <a:t>     meta</a:t>
            </a:r>
          </a:p>
          <a:p>
            <a:pPr marL="857250" lvl="2" indent="0">
              <a:buNone/>
            </a:pPr>
            <a:r>
              <a:rPr lang="en-US" sz="1200" dirty="0">
                <a:latin typeface="Georgia" panose="02040502050405020303" pitchFamily="18" charset="0"/>
              </a:rPr>
              <a:t>Note: Meta variables are </a:t>
            </a:r>
            <a:r>
              <a:rPr lang="en-US" sz="1200" dirty="0">
                <a:latin typeface="Georgia" panose="02040502050405020303" pitchFamily="18" charset="0"/>
                <a:hlinkClick r:id="rId3"/>
              </a:rPr>
              <a:t>meta data</a:t>
            </a:r>
            <a:r>
              <a:rPr lang="en-US" sz="1200" dirty="0">
                <a:latin typeface="Georgia" panose="02040502050405020303" pitchFamily="18" charset="0"/>
              </a:rPr>
              <a:t>, data about </a:t>
            </a:r>
          </a:p>
          <a:p>
            <a:pPr marL="857250" lvl="2" indent="0">
              <a:buNone/>
            </a:pPr>
            <a:r>
              <a:rPr lang="en-US" sz="1200" dirty="0">
                <a:latin typeface="Georgia" panose="02040502050405020303" pitchFamily="18" charset="0"/>
              </a:rPr>
              <a:t>data, not used for statistical inference.</a:t>
            </a:r>
          </a:p>
          <a:p>
            <a:pPr marL="857250" lvl="2" indent="0">
              <a:buNone/>
            </a:pPr>
            <a:endParaRPr lang="en-US" sz="1200" dirty="0">
              <a:latin typeface="Georgia" panose="02040502050405020303" pitchFamily="18" charset="0"/>
            </a:endParaRPr>
          </a:p>
          <a:p>
            <a:pPr marL="628650" lvl="1" indent="-171450"/>
            <a:r>
              <a:rPr lang="en-US" sz="2400" dirty="0">
                <a:latin typeface="Georgia" panose="02040502050405020303" pitchFamily="18" charset="0"/>
              </a:rPr>
              <a:t> Features can also be defined </a:t>
            </a:r>
          </a:p>
          <a:p>
            <a:pPr marL="457200" lvl="1" indent="0">
              <a:buNone/>
            </a:pPr>
            <a:r>
              <a:rPr lang="en-US" sz="2400" dirty="0">
                <a:latin typeface="Georgia" panose="02040502050405020303" pitchFamily="18" charset="0"/>
              </a:rPr>
              <a:t>    at Select Columns Widget</a:t>
            </a:r>
          </a:p>
          <a:p>
            <a:endParaRPr lang="en-US" dirty="0"/>
          </a:p>
        </p:txBody>
      </p:sp>
      <p:pic>
        <p:nvPicPr>
          <p:cNvPr id="6" name="Picture 5">
            <a:extLst>
              <a:ext uri="{FF2B5EF4-FFF2-40B4-BE49-F238E27FC236}">
                <a16:creationId xmlns:a16="http://schemas.microsoft.com/office/drawing/2014/main" id="{FACD616C-355B-D5F3-0253-CAA975E0D41A}"/>
              </a:ext>
            </a:extLst>
          </p:cNvPr>
          <p:cNvPicPr>
            <a:picLocks noChangeAspect="1"/>
          </p:cNvPicPr>
          <p:nvPr/>
        </p:nvPicPr>
        <p:blipFill>
          <a:blip r:embed="rId4"/>
          <a:stretch>
            <a:fillRect/>
          </a:stretch>
        </p:blipFill>
        <p:spPr>
          <a:xfrm>
            <a:off x="5429250" y="3220177"/>
            <a:ext cx="3381622" cy="3088548"/>
          </a:xfrm>
          <a:prstGeom prst="rect">
            <a:avLst/>
          </a:prstGeom>
        </p:spPr>
      </p:pic>
      <p:pic>
        <p:nvPicPr>
          <p:cNvPr id="9" name="Picture 8">
            <a:extLst>
              <a:ext uri="{FF2B5EF4-FFF2-40B4-BE49-F238E27FC236}">
                <a16:creationId xmlns:a16="http://schemas.microsoft.com/office/drawing/2014/main" id="{3060EEDC-FA2F-D3A2-CE9C-FB46108902AF}"/>
              </a:ext>
            </a:extLst>
          </p:cNvPr>
          <p:cNvPicPr>
            <a:picLocks noChangeAspect="1"/>
          </p:cNvPicPr>
          <p:nvPr/>
        </p:nvPicPr>
        <p:blipFill>
          <a:blip r:embed="rId5"/>
          <a:stretch>
            <a:fillRect/>
          </a:stretch>
        </p:blipFill>
        <p:spPr>
          <a:xfrm>
            <a:off x="4091898" y="5996865"/>
            <a:ext cx="960203" cy="861135"/>
          </a:xfrm>
          <a:prstGeom prst="rect">
            <a:avLst/>
          </a:prstGeom>
        </p:spPr>
      </p:pic>
    </p:spTree>
    <p:extLst>
      <p:ext uri="{BB962C8B-B14F-4D97-AF65-F5344CB8AC3E}">
        <p14:creationId xmlns:p14="http://schemas.microsoft.com/office/powerpoint/2010/main" val="81302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D75FB-B747-D0A7-ECDE-E1199046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7B9C7-93E2-A6F4-00DC-503E4A8F3E5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Breast Cancer Data</a:t>
            </a:r>
            <a:br>
              <a:rPr lang="en-US" altLang="zh-CN" sz="3600" dirty="0"/>
            </a:br>
            <a:endParaRPr lang="en-US" sz="3600" dirty="0"/>
          </a:p>
        </p:txBody>
      </p:sp>
      <p:sp>
        <p:nvSpPr>
          <p:cNvPr id="3" name="Content Placeholder 2">
            <a:extLst>
              <a:ext uri="{FF2B5EF4-FFF2-40B4-BE49-F238E27FC236}">
                <a16:creationId xmlns:a16="http://schemas.microsoft.com/office/drawing/2014/main" id="{F076130E-6490-CA04-C356-FF9B3A217ABD}"/>
              </a:ext>
            </a:extLst>
          </p:cNvPr>
          <p:cNvSpPr>
            <a:spLocks noGrp="1"/>
          </p:cNvSpPr>
          <p:nvPr>
            <p:ph idx="1"/>
          </p:nvPr>
        </p:nvSpPr>
        <p:spPr>
          <a:xfrm>
            <a:off x="304800" y="1100525"/>
            <a:ext cx="8839200" cy="5538399"/>
          </a:xfrm>
        </p:spPr>
        <p:txBody>
          <a:bodyPr>
            <a:normAutofit fontScale="47500" lnSpcReduction="20000"/>
          </a:bodyPr>
          <a:lstStyle/>
          <a:p>
            <a:pPr marL="0" indent="0">
              <a:buNone/>
            </a:pPr>
            <a:r>
              <a:rPr lang="en-US" sz="3800" dirty="0">
                <a:latin typeface="Georgia" panose="02040502050405020303" pitchFamily="18" charset="0"/>
              </a:rPr>
              <a:t>Features are computed from a digitized image of a fine needle aspirate (FNA) of a breast mass. They describe characteristics of the cell nuclei present in the image. A few of the images can be found at</a:t>
            </a:r>
            <a:r>
              <a:rPr lang="en-US" sz="2700" dirty="0">
                <a:latin typeface="Georgia" panose="02040502050405020303" pitchFamily="18" charset="0"/>
              </a:rPr>
              <a:t> </a:t>
            </a:r>
            <a:r>
              <a:rPr lang="en-US" sz="4200" b="0" i="0" dirty="0">
                <a:solidFill>
                  <a:srgbClr val="303030"/>
                </a:solidFill>
                <a:effectLst/>
                <a:latin typeface="Georgia" panose="02040502050405020303" pitchFamily="18" charset="0"/>
                <a:hlinkClick r:id="rId3"/>
              </a:rPr>
              <a:t>http://www.cs.wisc.edu/~street/images/</a:t>
            </a:r>
            <a:r>
              <a:rPr lang="en-US" sz="4200" b="0" i="0" dirty="0">
                <a:solidFill>
                  <a:srgbClr val="303030"/>
                </a:solidFill>
                <a:effectLst/>
                <a:latin typeface="Georgia" panose="02040502050405020303" pitchFamily="18" charset="0"/>
              </a:rPr>
              <a:t>.</a:t>
            </a:r>
          </a:p>
          <a:p>
            <a:pPr marL="0" indent="0">
              <a:buNone/>
            </a:pPr>
            <a:endParaRPr lang="en-US" b="1" dirty="0">
              <a:latin typeface="Georgia" panose="02040502050405020303" pitchFamily="18" charset="0"/>
            </a:endParaRPr>
          </a:p>
          <a:p>
            <a:pPr marL="0" indent="0">
              <a:buNone/>
            </a:pPr>
            <a:r>
              <a:rPr lang="en-US" sz="3700" b="1" dirty="0">
                <a:latin typeface="Georgia" panose="02040502050405020303" pitchFamily="18" charset="0"/>
              </a:rPr>
              <a:t>Target variable:</a:t>
            </a:r>
          </a:p>
          <a:p>
            <a:pPr lvl="1">
              <a:buFont typeface="Arial" panose="020B0604020202020204" pitchFamily="34" charset="0"/>
              <a:buChar char="•"/>
            </a:pPr>
            <a:r>
              <a:rPr lang="en-US" sz="3700" b="1" dirty="0">
                <a:latin typeface="Georgia" panose="02040502050405020303" pitchFamily="18" charset="0"/>
              </a:rPr>
              <a:t>diagnosis: </a:t>
            </a:r>
            <a:r>
              <a:rPr lang="en-US" sz="3700" dirty="0">
                <a:latin typeface="Georgia" panose="02040502050405020303" pitchFamily="18" charset="0"/>
              </a:rPr>
              <a:t>M for malignant, B for benign – Acts as the ‘Target’</a:t>
            </a:r>
          </a:p>
          <a:p>
            <a:pPr lvl="1">
              <a:buFont typeface="Arial" panose="020B0604020202020204" pitchFamily="34" charset="0"/>
              <a:buChar char="•"/>
            </a:pPr>
            <a:r>
              <a:rPr lang="en-US" sz="3700" b="1" dirty="0">
                <a:latin typeface="Georgia" panose="02040502050405020303" pitchFamily="18" charset="0"/>
              </a:rPr>
              <a:t>area</a:t>
            </a:r>
            <a:r>
              <a:rPr lang="en-US" sz="3700" dirty="0">
                <a:latin typeface="Georgia" panose="02040502050405020303" pitchFamily="18" charset="0"/>
              </a:rPr>
              <a:t>: tumor area – Acts as the ‘Target’ or Response for Example 3</a:t>
            </a:r>
          </a:p>
          <a:p>
            <a:pPr lvl="1">
              <a:buFont typeface="Arial" panose="020B0604020202020204" pitchFamily="34" charset="0"/>
              <a:buChar char="•"/>
            </a:pPr>
            <a:endParaRPr lang="en-US" sz="3700" dirty="0">
              <a:latin typeface="Georgia" panose="02040502050405020303" pitchFamily="18" charset="0"/>
            </a:endParaRPr>
          </a:p>
          <a:p>
            <a:pPr marL="57150" indent="0">
              <a:buNone/>
            </a:pPr>
            <a:r>
              <a:rPr lang="en-US" sz="3700" b="1" dirty="0">
                <a:latin typeface="Georgia" panose="02040502050405020303" pitchFamily="18" charset="0"/>
              </a:rPr>
              <a:t>Features:</a:t>
            </a:r>
          </a:p>
          <a:p>
            <a:pPr lvl="1">
              <a:buFont typeface="Arial" panose="020B0604020202020204" pitchFamily="34" charset="0"/>
              <a:buChar char="•"/>
            </a:pPr>
            <a:r>
              <a:rPr lang="en-US" sz="3700" b="1" dirty="0">
                <a:latin typeface="Georgia" panose="02040502050405020303" pitchFamily="18" charset="0"/>
              </a:rPr>
              <a:t>radius</a:t>
            </a:r>
            <a:r>
              <a:rPr lang="en-US" sz="3700" dirty="0">
                <a:latin typeface="Georgia" panose="02040502050405020303" pitchFamily="18" charset="0"/>
              </a:rPr>
              <a:t>: distances from center to points on the perimeter </a:t>
            </a:r>
          </a:p>
          <a:p>
            <a:pPr lvl="1">
              <a:buFont typeface="Arial" panose="020B0604020202020204" pitchFamily="34" charset="0"/>
              <a:buChar char="•"/>
            </a:pPr>
            <a:r>
              <a:rPr lang="en-US" sz="3700" b="1" dirty="0">
                <a:latin typeface="Georgia" panose="02040502050405020303" pitchFamily="18" charset="0"/>
              </a:rPr>
              <a:t>texture</a:t>
            </a:r>
            <a:r>
              <a:rPr lang="en-US" sz="3700" dirty="0">
                <a:latin typeface="Georgia" panose="02040502050405020303" pitchFamily="18" charset="0"/>
              </a:rPr>
              <a:t>: standard deviation of gray-scale values</a:t>
            </a:r>
          </a:p>
          <a:p>
            <a:pPr lvl="1">
              <a:buFont typeface="Arial" panose="020B0604020202020204" pitchFamily="34" charset="0"/>
              <a:buChar char="•"/>
            </a:pPr>
            <a:r>
              <a:rPr lang="en-US" sz="3700" b="1" dirty="0">
                <a:latin typeface="Georgia" panose="02040502050405020303" pitchFamily="18" charset="0"/>
              </a:rPr>
              <a:t>perimeter: </a:t>
            </a:r>
            <a:r>
              <a:rPr lang="en-US" sz="3700" dirty="0">
                <a:latin typeface="Georgia" panose="02040502050405020303" pitchFamily="18" charset="0"/>
              </a:rPr>
              <a:t>tumor perimeter </a:t>
            </a:r>
          </a:p>
          <a:p>
            <a:pPr lvl="1">
              <a:buFont typeface="Arial" panose="020B0604020202020204" pitchFamily="34" charset="0"/>
              <a:buChar char="•"/>
            </a:pPr>
            <a:r>
              <a:rPr lang="en-US" sz="3700" b="1" dirty="0">
                <a:latin typeface="Georgia" panose="02040502050405020303" pitchFamily="18" charset="0"/>
              </a:rPr>
              <a:t>smoothness</a:t>
            </a:r>
            <a:r>
              <a:rPr lang="en-US" sz="3700" dirty="0">
                <a:latin typeface="Georgia" panose="02040502050405020303" pitchFamily="18" charset="0"/>
              </a:rPr>
              <a:t>: local variation in radius lengths </a:t>
            </a:r>
          </a:p>
          <a:p>
            <a:pPr lvl="1">
              <a:buFont typeface="Arial" panose="020B0604020202020204" pitchFamily="34" charset="0"/>
              <a:buChar char="•"/>
            </a:pPr>
            <a:r>
              <a:rPr lang="en-US" sz="3700" b="1" dirty="0">
                <a:latin typeface="Georgia" panose="02040502050405020303" pitchFamily="18" charset="0"/>
              </a:rPr>
              <a:t>compactness</a:t>
            </a:r>
            <a:r>
              <a:rPr lang="en-US" sz="3700" dirty="0">
                <a:latin typeface="Georgia" panose="02040502050405020303" pitchFamily="18" charset="0"/>
              </a:rPr>
              <a:t>: perimeter^2 / area - 1.0 </a:t>
            </a:r>
          </a:p>
          <a:p>
            <a:pPr lvl="1">
              <a:buFont typeface="Arial" panose="020B0604020202020204" pitchFamily="34" charset="0"/>
              <a:buChar char="•"/>
            </a:pPr>
            <a:r>
              <a:rPr lang="en-US" sz="3700" b="1" dirty="0">
                <a:latin typeface="Georgia" panose="02040502050405020303" pitchFamily="18" charset="0"/>
              </a:rPr>
              <a:t>concavity</a:t>
            </a:r>
            <a:r>
              <a:rPr lang="en-US" sz="3700" dirty="0">
                <a:latin typeface="Georgia" panose="02040502050405020303" pitchFamily="18" charset="0"/>
              </a:rPr>
              <a:t>: severity of concave portions of the contour</a:t>
            </a:r>
          </a:p>
          <a:p>
            <a:pPr lvl="1">
              <a:buFont typeface="Arial" panose="020B0604020202020204" pitchFamily="34" charset="0"/>
              <a:buChar char="•"/>
            </a:pPr>
            <a:r>
              <a:rPr lang="en-US" sz="3700" b="1" dirty="0">
                <a:latin typeface="Georgia" panose="02040502050405020303" pitchFamily="18" charset="0"/>
              </a:rPr>
              <a:t>concave points</a:t>
            </a:r>
            <a:r>
              <a:rPr lang="en-US" sz="3700" dirty="0">
                <a:latin typeface="Georgia" panose="02040502050405020303" pitchFamily="18" charset="0"/>
              </a:rPr>
              <a:t>: number of concave portions of the contour</a:t>
            </a:r>
          </a:p>
          <a:p>
            <a:pPr lvl="1">
              <a:buFont typeface="Arial" panose="020B0604020202020204" pitchFamily="34" charset="0"/>
              <a:buChar char="•"/>
            </a:pPr>
            <a:r>
              <a:rPr lang="en-US" sz="3700" b="1" dirty="0">
                <a:latin typeface="Georgia" panose="02040502050405020303" pitchFamily="18" charset="0"/>
              </a:rPr>
              <a:t>symmetry:</a:t>
            </a:r>
            <a:r>
              <a:rPr lang="en-US" sz="3700" dirty="0">
                <a:latin typeface="Georgia" panose="02040502050405020303" pitchFamily="18" charset="0"/>
              </a:rPr>
              <a:t> measure of tumor symmetry</a:t>
            </a:r>
          </a:p>
          <a:p>
            <a:pPr lvl="1">
              <a:buFont typeface="Arial" panose="020B0604020202020204" pitchFamily="34" charset="0"/>
              <a:buChar char="•"/>
            </a:pPr>
            <a:r>
              <a:rPr lang="en-US" sz="3700" b="1" dirty="0">
                <a:latin typeface="Georgia" panose="02040502050405020303" pitchFamily="18" charset="0"/>
              </a:rPr>
              <a:t>fractal dimension</a:t>
            </a:r>
            <a:r>
              <a:rPr lang="en-US" sz="3700" dirty="0">
                <a:latin typeface="Georgia" panose="02040502050405020303" pitchFamily="18" charset="0"/>
              </a:rPr>
              <a:t>: "coastline approximation" – 1</a:t>
            </a:r>
          </a:p>
          <a:p>
            <a:pPr lvl="1">
              <a:buFont typeface="Arial" panose="020B0604020202020204" pitchFamily="34" charset="0"/>
              <a:buChar char="•"/>
            </a:pPr>
            <a:endParaRPr lang="en-US" dirty="0">
              <a:latin typeface="Georgia" panose="02040502050405020303" pitchFamily="18" charset="0"/>
            </a:endParaRPr>
          </a:p>
          <a:p>
            <a:pPr marL="57150" indent="0">
              <a:buNone/>
            </a:pPr>
            <a:r>
              <a:rPr lang="en-US" dirty="0">
                <a:latin typeface="Georgia" panose="02040502050405020303" pitchFamily="18" charset="0"/>
              </a:rPr>
              <a:t>Data source:</a:t>
            </a:r>
            <a:r>
              <a:rPr lang="en-US" b="0" i="0" dirty="0">
                <a:effectLst/>
                <a:latin typeface="Georgia" panose="02040502050405020303" pitchFamily="18" charset="0"/>
                <a:hlinkClick r:id="rId4"/>
              </a:rPr>
              <a:t> https://archive.ics.uci.edu/dataset/17/breast+cancer+wisconsin+diagnostic</a:t>
            </a:r>
            <a:r>
              <a:rPr lang="en-US" b="0" i="0" dirty="0">
                <a:effectLst/>
                <a:latin typeface="-apple-system"/>
                <a:hlinkClick r:id="rId4"/>
              </a:rPr>
              <a:t>. </a:t>
            </a:r>
            <a:endParaRPr lang="en-US" dirty="0"/>
          </a:p>
        </p:txBody>
      </p:sp>
      <p:sp>
        <p:nvSpPr>
          <p:cNvPr id="4" name="Title 1">
            <a:extLst>
              <a:ext uri="{FF2B5EF4-FFF2-40B4-BE49-F238E27FC236}">
                <a16:creationId xmlns:a16="http://schemas.microsoft.com/office/drawing/2014/main" id="{305CE71B-D289-BE17-AB54-E6F6E11DC29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61523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AC74-00A6-1568-9B09-2E8C6417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C8048-6FEF-3E62-4066-518ED622F048}"/>
              </a:ext>
            </a:extLst>
          </p:cNvPr>
          <p:cNvSpPr>
            <a:spLocks noGrp="1"/>
          </p:cNvSpPr>
          <p:nvPr>
            <p:ph type="title"/>
          </p:nvPr>
        </p:nvSpPr>
        <p:spPr/>
        <p:txBody>
          <a:bodyPr/>
          <a:lstStyle/>
          <a:p>
            <a:r>
              <a:rPr lang="en-US" dirty="0"/>
              <a:t>Describe the data </a:t>
            </a:r>
          </a:p>
        </p:txBody>
      </p:sp>
      <p:sp>
        <p:nvSpPr>
          <p:cNvPr id="3" name="Content Placeholder 2">
            <a:extLst>
              <a:ext uri="{FF2B5EF4-FFF2-40B4-BE49-F238E27FC236}">
                <a16:creationId xmlns:a16="http://schemas.microsoft.com/office/drawing/2014/main" id="{4751080F-C205-ABAC-7DB5-A95A832A9F66}"/>
              </a:ext>
            </a:extLst>
          </p:cNvPr>
          <p:cNvSpPr>
            <a:spLocks noGrp="1"/>
          </p:cNvSpPr>
          <p:nvPr>
            <p:ph idx="1"/>
          </p:nvPr>
        </p:nvSpPr>
        <p:spPr>
          <a:xfrm>
            <a:off x="200025" y="1657350"/>
            <a:ext cx="8943975" cy="4525963"/>
          </a:xfrm>
        </p:spPr>
        <p:txBody>
          <a:bodyPr/>
          <a:lstStyle/>
          <a:p>
            <a:pPr lvl="1"/>
            <a:r>
              <a:rPr lang="en-US" dirty="0">
                <a:latin typeface="Georgia" panose="02040502050405020303" pitchFamily="18" charset="0"/>
              </a:rPr>
              <a:t>Data table: View the Data</a:t>
            </a:r>
          </a:p>
          <a:p>
            <a:pPr lvl="1"/>
            <a:r>
              <a:rPr lang="en-US" dirty="0">
                <a:latin typeface="Georgia" panose="02040502050405020303" pitchFamily="18" charset="0"/>
              </a:rPr>
              <a:t>Distribution: Plot the histogram</a:t>
            </a:r>
          </a:p>
          <a:p>
            <a:pPr lvl="1"/>
            <a:r>
              <a:rPr lang="en-US" dirty="0">
                <a:latin typeface="Georgia" panose="02040502050405020303" pitchFamily="18" charset="0"/>
              </a:rPr>
              <a:t>Scatter plot: show x by y scatter plot</a:t>
            </a:r>
          </a:p>
          <a:p>
            <a:pPr lvl="1"/>
            <a:r>
              <a:rPr lang="en-US" dirty="0">
                <a:latin typeface="Georgia" panose="02040502050405020303" pitchFamily="18" charset="0"/>
              </a:rPr>
              <a:t> Feature statistics: </a:t>
            </a:r>
          </a:p>
          <a:p>
            <a:pPr lvl="1"/>
            <a:r>
              <a:rPr lang="en-US" dirty="0">
                <a:latin typeface="Georgia" panose="02040502050405020303" pitchFamily="18" charset="0"/>
              </a:rPr>
              <a:t>Other features: box plot, violin plot, line plot, bar plot, heat map and etc. </a:t>
            </a:r>
          </a:p>
        </p:txBody>
      </p:sp>
      <p:sp>
        <p:nvSpPr>
          <p:cNvPr id="4" name="Title 1">
            <a:extLst>
              <a:ext uri="{FF2B5EF4-FFF2-40B4-BE49-F238E27FC236}">
                <a16:creationId xmlns:a16="http://schemas.microsoft.com/office/drawing/2014/main" id="{856B78E5-1C6A-15C2-C10C-B450FAC298F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3" name="Picture 12">
            <a:extLst>
              <a:ext uri="{FF2B5EF4-FFF2-40B4-BE49-F238E27FC236}">
                <a16:creationId xmlns:a16="http://schemas.microsoft.com/office/drawing/2014/main" id="{196A8CAC-284F-63DD-6578-ABFE28FAB339}"/>
              </a:ext>
            </a:extLst>
          </p:cNvPr>
          <p:cNvPicPr>
            <a:picLocks noChangeAspect="1"/>
          </p:cNvPicPr>
          <p:nvPr/>
        </p:nvPicPr>
        <p:blipFill>
          <a:blip r:embed="rId3"/>
          <a:stretch>
            <a:fillRect/>
          </a:stretch>
        </p:blipFill>
        <p:spPr>
          <a:xfrm>
            <a:off x="4449673" y="4236493"/>
            <a:ext cx="4694327" cy="2621507"/>
          </a:xfrm>
          <a:prstGeom prst="rect">
            <a:avLst/>
          </a:prstGeom>
        </p:spPr>
      </p:pic>
    </p:spTree>
    <p:extLst>
      <p:ext uri="{BB962C8B-B14F-4D97-AF65-F5344CB8AC3E}">
        <p14:creationId xmlns:p14="http://schemas.microsoft.com/office/powerpoint/2010/main" val="4264666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9E36-7577-83FF-DDD7-67E488C0A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D4D65-2440-83A0-867F-82A9FA05E3F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 simple ML model</a:t>
            </a:r>
            <a:br>
              <a:rPr lang="en-US" altLang="zh-CN" sz="3600" dirty="0"/>
            </a:br>
            <a:endParaRPr lang="en-US" sz="3600" dirty="0"/>
          </a:p>
        </p:txBody>
      </p:sp>
      <p:sp>
        <p:nvSpPr>
          <p:cNvPr id="3" name="Content Placeholder 2">
            <a:extLst>
              <a:ext uri="{FF2B5EF4-FFF2-40B4-BE49-F238E27FC236}">
                <a16:creationId xmlns:a16="http://schemas.microsoft.com/office/drawing/2014/main" id="{B602CD86-D1DA-E939-149A-9403642F2FC6}"/>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CD2D5FEB-6BA8-E2F6-A04E-E216B0EA08A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BCD1D4BC-2DA1-18B8-13F1-A897A6C642C3}"/>
              </a:ext>
            </a:extLst>
          </p:cNvPr>
          <p:cNvPicPr>
            <a:picLocks noChangeAspect="1"/>
          </p:cNvPicPr>
          <p:nvPr/>
        </p:nvPicPr>
        <p:blipFill>
          <a:blip r:embed="rId3"/>
          <a:stretch>
            <a:fillRect/>
          </a:stretch>
        </p:blipFill>
        <p:spPr>
          <a:xfrm>
            <a:off x="4572000" y="1100526"/>
            <a:ext cx="4244708" cy="2042337"/>
          </a:xfrm>
          <a:prstGeom prst="rect">
            <a:avLst/>
          </a:prstGeom>
        </p:spPr>
      </p:pic>
      <p:sp>
        <p:nvSpPr>
          <p:cNvPr id="7" name="Content Placeholder 2">
            <a:extLst>
              <a:ext uri="{FF2B5EF4-FFF2-40B4-BE49-F238E27FC236}">
                <a16:creationId xmlns:a16="http://schemas.microsoft.com/office/drawing/2014/main" id="{A36E967E-A910-5757-C7F5-B84C6D41DDE2}"/>
              </a:ext>
            </a:extLst>
          </p:cNvPr>
          <p:cNvSpPr txBox="1">
            <a:spLocks/>
          </p:cNvSpPr>
          <p:nvPr/>
        </p:nvSpPr>
        <p:spPr>
          <a:xfrm>
            <a:off x="304800" y="1264602"/>
            <a:ext cx="3771899" cy="429021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sz="1800" dirty="0">
                <a:latin typeface="Georgia" panose="02040502050405020303" pitchFamily="18" charset="0"/>
              </a:rPr>
              <a:t>Fit a logistic regression model</a:t>
            </a:r>
          </a:p>
          <a:p>
            <a:pPr lvl="1"/>
            <a:r>
              <a:rPr lang="en-US" altLang="zh-CN" sz="1800" dirty="0">
                <a:latin typeface="Georgia" panose="02040502050405020303" pitchFamily="18" charset="0"/>
              </a:rPr>
              <a:t>Data file and logistic regression widget are both connected to test and score. </a:t>
            </a:r>
            <a:endParaRPr lang="en-US" sz="1800" dirty="0">
              <a:solidFill>
                <a:srgbClr val="1F1F1F"/>
              </a:solidFill>
              <a:latin typeface="Georgia" panose="02040502050405020303" pitchFamily="18" charset="0"/>
            </a:endParaRPr>
          </a:p>
          <a:p>
            <a:pPr lvl="1"/>
            <a:endParaRPr lang="en-US" sz="1400" dirty="0">
              <a:solidFill>
                <a:srgbClr val="1F1F1F"/>
              </a:solidFill>
              <a:latin typeface="__Source_Sans_3_051996"/>
            </a:endParaRPr>
          </a:p>
          <a:p>
            <a:pPr lvl="1"/>
            <a:endParaRPr lang="en-US" sz="1200" dirty="0">
              <a:solidFill>
                <a:srgbClr val="1F1F1F"/>
              </a:solidFill>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spTree>
    <p:extLst>
      <p:ext uri="{BB962C8B-B14F-4D97-AF65-F5344CB8AC3E}">
        <p14:creationId xmlns:p14="http://schemas.microsoft.com/office/powerpoint/2010/main" val="3226356513"/>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e4e05a-bedf-408f-ba9c-8f932c196b3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C942A0606148419FB8F177D5B1FD2C" ma:contentTypeVersion="15" ma:contentTypeDescription="Create a new document." ma:contentTypeScope="" ma:versionID="5a6bc6f7e67d57826f392224ab5fa099">
  <xsd:schema xmlns:xsd="http://www.w3.org/2001/XMLSchema" xmlns:xs="http://www.w3.org/2001/XMLSchema" xmlns:p="http://schemas.microsoft.com/office/2006/metadata/properties" xmlns:ns3="25e4e05a-bedf-408f-ba9c-8f932c196b3e" xmlns:ns4="76bcd214-8a2a-447f-8d14-4c101b2ac5ea" targetNamespace="http://schemas.microsoft.com/office/2006/metadata/properties" ma:root="true" ma:fieldsID="bed9e5d26f7d05ded980e7662063313b" ns3:_="" ns4:_="">
    <xsd:import namespace="25e4e05a-bedf-408f-ba9c-8f932c196b3e"/>
    <xsd:import namespace="76bcd214-8a2a-447f-8d14-4c101b2ac5ea"/>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e4e05a-bedf-408f-ba9c-8f932c196b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bcd214-8a2a-447f-8d14-4c101b2ac5ea"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5126D-AA67-4F05-93D3-33FFCEF363E7}">
  <ds:schemaRefs>
    <ds:schemaRef ds:uri="http://schemas.microsoft.com/sharepoint/v3/contenttype/forms"/>
  </ds:schemaRefs>
</ds:datastoreItem>
</file>

<file path=customXml/itemProps2.xml><?xml version="1.0" encoding="utf-8"?>
<ds:datastoreItem xmlns:ds="http://schemas.openxmlformats.org/officeDocument/2006/customXml" ds:itemID="{2F17B701-1BBA-460A-A626-C4895C28F8D0}">
  <ds:schemaRefs>
    <ds:schemaRef ds:uri="http://schemas.microsoft.com/office/2006/metadata/properties"/>
    <ds:schemaRef ds:uri="http://schemas.microsoft.com/office/infopath/2007/PartnerControls"/>
    <ds:schemaRef ds:uri="76bcd214-8a2a-447f-8d14-4c101b2ac5ea"/>
    <ds:schemaRef ds:uri="http://schemas.microsoft.com/office/2006/documentManagement/types"/>
    <ds:schemaRef ds:uri="http://schemas.openxmlformats.org/package/2006/metadata/core-properties"/>
    <ds:schemaRef ds:uri="http://purl.org/dc/terms/"/>
    <ds:schemaRef ds:uri="http://www.w3.org/XML/1998/namespace"/>
    <ds:schemaRef ds:uri="25e4e05a-bedf-408f-ba9c-8f932c196b3e"/>
    <ds:schemaRef ds:uri="http://purl.org/dc/dcmitype/"/>
    <ds:schemaRef ds:uri="http://purl.org/dc/elements/1.1/"/>
  </ds:schemaRefs>
</ds:datastoreItem>
</file>

<file path=customXml/itemProps3.xml><?xml version="1.0" encoding="utf-8"?>
<ds:datastoreItem xmlns:ds="http://schemas.openxmlformats.org/officeDocument/2006/customXml" ds:itemID="{AEF81195-B651-4C3A-8313-B0794962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e4e05a-bedf-408f-ba9c-8f932c196b3e"/>
    <ds:schemaRef ds:uri="76bcd214-8a2a-447f-8d14-4c101b2ac5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5148</TotalTime>
  <Words>3294</Words>
  <Application>Microsoft Office PowerPoint</Application>
  <PresentationFormat>On-screen Show (4:3)</PresentationFormat>
  <Paragraphs>395</Paragraphs>
  <Slides>44</Slides>
  <Notes>44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44</vt:i4>
      </vt:variant>
    </vt:vector>
  </HeadingPairs>
  <TitlesOfParts>
    <vt:vector size="54" baseType="lpstr">
      <vt:lpstr>__Source_Sans_3_051996</vt:lpstr>
      <vt:lpstr>-apple-system</vt:lpstr>
      <vt:lpstr>Arial</vt:lpstr>
      <vt:lpstr>Calibri</vt:lpstr>
      <vt:lpstr>Cambria Math</vt:lpstr>
      <vt:lpstr>Georgia</vt:lpstr>
      <vt:lpstr>Title Screens</vt:lpstr>
      <vt:lpstr>Content: Meta Info</vt:lpstr>
      <vt:lpstr>Fancy Pictures</vt:lpstr>
      <vt:lpstr>Charts</vt:lpstr>
      <vt:lpstr>Machine learning using Orange</vt:lpstr>
      <vt:lpstr>RCS Support</vt:lpstr>
      <vt:lpstr>What is Orange</vt:lpstr>
      <vt:lpstr> Why is Orange </vt:lpstr>
      <vt:lpstr>User interface</vt:lpstr>
      <vt:lpstr>Import data</vt:lpstr>
      <vt:lpstr> Breast Cancer Data </vt:lpstr>
      <vt:lpstr>Describe the data </vt:lpstr>
      <vt:lpstr> Fit a simple ML model </vt:lpstr>
      <vt:lpstr> Preprocess widget  </vt:lpstr>
      <vt:lpstr> Fit ML models </vt:lpstr>
      <vt:lpstr> Model Evaluation </vt:lpstr>
      <vt:lpstr> Model Evaluation </vt:lpstr>
      <vt:lpstr> Model Evaluation – Confusion Matrix</vt:lpstr>
      <vt:lpstr>Links </vt:lpstr>
      <vt:lpstr> Model Evaluation – Scatter plot  </vt:lpstr>
      <vt:lpstr> Performance Curve </vt:lpstr>
      <vt:lpstr> Performance Curve </vt:lpstr>
      <vt:lpstr>Make Predictions Using Scoring Data</vt:lpstr>
      <vt:lpstr> ML Variable Selection – Rank </vt:lpstr>
      <vt:lpstr> Principle Component Analysis </vt:lpstr>
      <vt:lpstr> Principle Component Analysis </vt:lpstr>
      <vt:lpstr> Feature Importance </vt:lpstr>
      <vt:lpstr> Hyperparameter Tuning </vt:lpstr>
      <vt:lpstr> What are the hyperparameter tuning techniques? </vt:lpstr>
      <vt:lpstr> Hyperparameter Tuning - Python Script </vt:lpstr>
      <vt:lpstr>Install a Python Package in Orange3</vt:lpstr>
      <vt:lpstr> Hyperparameter Tuning-GridSearch</vt:lpstr>
      <vt:lpstr> Example 2: Regression </vt:lpstr>
      <vt:lpstr> Correlations </vt:lpstr>
      <vt:lpstr> Report </vt:lpstr>
      <vt:lpstr> Fit a Regression Model </vt:lpstr>
      <vt:lpstr> Predict the Scoring Dataset </vt:lpstr>
      <vt:lpstr> Unsurprised learning </vt:lpstr>
      <vt:lpstr> Clustering Analysis </vt:lpstr>
      <vt:lpstr> Clustering</vt:lpstr>
      <vt:lpstr> Hierarchical Clustering </vt:lpstr>
      <vt:lpstr> View distance</vt:lpstr>
      <vt:lpstr> Dendrogram </vt:lpstr>
      <vt:lpstr> View Clusters-MDS and Box Plot</vt:lpstr>
      <vt:lpstr> K-means Clustering </vt:lpstr>
      <vt:lpstr> View Clusters</vt:lpstr>
      <vt:lpstr> Summary </vt:lpstr>
      <vt:lpstr>Thank You! </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Xiaojuan Zhu</cp:lastModifiedBy>
  <cp:revision>164</cp:revision>
  <dcterms:created xsi:type="dcterms:W3CDTF">2014-12-02T19:58:44Z</dcterms:created>
  <dcterms:modified xsi:type="dcterms:W3CDTF">2024-11-13T20:20:15Z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0x01010016C942A0606148419FB8F177D5B1FD2C</vt:lpwstr>
  </property>
</Properties>
</file>